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Quattrocento Sans" charset="-122" pitchFamily="34"/>
      <p:regular r:id="rId19"/>
    </p:embeddedFont>
    <p:embeddedFont>
      <p:font typeface="Liter" charset="-122" pitchFamily="34"/>
      <p:regular r:id="rId20"/>
    </p:embeddedFont>
    <p:embeddedFont>
      <p:font typeface="Noto Sans SC" charset="-122" pitchFamily="34"/>
      <p:regular r:id="rId21"/>
    </p:embeddedFont>
    <p:embeddedFont>
      <p:font typeface="MiSans" charset="-122" pitchFamily="34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/Relationships>
</file>

<file path=ppt/media/>
</file>

<file path=ppt/media/image-1-1.jpg>
</file>

<file path=ppt/media/image-1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91925e190dd656a9e3f57888ff9e65c1cbf9ce12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3D8B75">
                  <a:alpha val="4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630535"/>
            <a:ext cx="2568575" cy="425450"/>
          </a:xfrm>
          <a:custGeom>
            <a:avLst/>
            <a:gdLst/>
            <a:ahLst/>
            <a:cxnLst/>
            <a:rect l="l" t="t" r="r" b="b"/>
            <a:pathLst>
              <a:path w="2568575" h="425450">
                <a:moveTo>
                  <a:pt x="76198" y="0"/>
                </a:moveTo>
                <a:lnTo>
                  <a:pt x="2492377" y="0"/>
                </a:lnTo>
                <a:cubicBezTo>
                  <a:pt x="2534460" y="0"/>
                  <a:pt x="2568575" y="34115"/>
                  <a:pt x="2568575" y="76198"/>
                </a:cubicBezTo>
                <a:lnTo>
                  <a:pt x="2568575" y="349252"/>
                </a:lnTo>
                <a:cubicBezTo>
                  <a:pt x="2568575" y="391335"/>
                  <a:pt x="2534460" y="425450"/>
                  <a:pt x="2492377" y="425450"/>
                </a:cubicBezTo>
                <a:lnTo>
                  <a:pt x="76198" y="425450"/>
                </a:lnTo>
                <a:cubicBezTo>
                  <a:pt x="34115" y="425450"/>
                  <a:pt x="0" y="391335"/>
                  <a:pt x="0" y="34925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 w="8467">
            <a:solidFill>
              <a:srgbClr val="3D8B75">
                <a:alpha val="5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7850" y="748010"/>
            <a:ext cx="226506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68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Project Report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287760"/>
            <a:ext cx="11772900" cy="2266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Machine Learning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3D8B7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Classification</a:t>
            </a:r>
            <a:endParaRPr lang="en-US" sz="1600" dirty="0"/>
          </a:p>
          <a:p>
            <a:pPr>
              <a:lnSpc>
                <a:spcPct val="90000"/>
              </a:lnSpc>
            </a:pPr>
            <a:r>
              <a:rPr lang="en-US" sz="5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Using Python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855641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381000" y="4217591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Regression &amp; Classification Modeling with Linear Regression,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Trees, and K-Nearest Neighbors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4175" y="5514975"/>
            <a:ext cx="3654425" cy="958850"/>
          </a:xfrm>
          <a:custGeom>
            <a:avLst/>
            <a:gdLst/>
            <a:ahLst/>
            <a:cxnLst/>
            <a:rect l="l" t="t" r="r" b="b"/>
            <a:pathLst>
              <a:path w="3654425" h="958850">
                <a:moveTo>
                  <a:pt x="114305" y="0"/>
                </a:moveTo>
                <a:lnTo>
                  <a:pt x="3540120" y="0"/>
                </a:lnTo>
                <a:cubicBezTo>
                  <a:pt x="3603249" y="0"/>
                  <a:pt x="3654425" y="51176"/>
                  <a:pt x="3654425" y="114305"/>
                </a:cubicBezTo>
                <a:lnTo>
                  <a:pt x="3654425" y="844545"/>
                </a:lnTo>
                <a:cubicBezTo>
                  <a:pt x="3654425" y="907674"/>
                  <a:pt x="3603249" y="958850"/>
                  <a:pt x="3540120" y="958850"/>
                </a:cubicBezTo>
                <a:lnTo>
                  <a:pt x="114305" y="958850"/>
                </a:lnTo>
                <a:cubicBezTo>
                  <a:pt x="51176" y="958850"/>
                  <a:pt x="0" y="907674"/>
                  <a:pt x="0" y="84454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13569" y="5727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9781" y="-4837"/>
                </a:moveTo>
                <a:cubicBezTo>
                  <a:pt x="85539" y="-5693"/>
                  <a:pt x="81186" y="-5693"/>
                  <a:pt x="76944" y="-4837"/>
                </a:cubicBezTo>
                <a:lnTo>
                  <a:pt x="7181" y="9116"/>
                </a:lnTo>
                <a:cubicBezTo>
                  <a:pt x="3014" y="9934"/>
                  <a:pt x="0" y="13618"/>
                  <a:pt x="0" y="17859"/>
                </a:cubicBezTo>
                <a:cubicBezTo>
                  <a:pt x="0" y="21692"/>
                  <a:pt x="2418" y="25040"/>
                  <a:pt x="5953" y="26268"/>
                </a:cubicBezTo>
                <a:lnTo>
                  <a:pt x="5953" y="53578"/>
                </a:lnTo>
                <a:lnTo>
                  <a:pt x="112" y="82823"/>
                </a:lnTo>
                <a:cubicBezTo>
                  <a:pt x="37" y="83158"/>
                  <a:pt x="0" y="83530"/>
                  <a:pt x="0" y="83902"/>
                </a:cubicBezTo>
                <a:cubicBezTo>
                  <a:pt x="0" y="86878"/>
                  <a:pt x="2418" y="89334"/>
                  <a:pt x="5432" y="89334"/>
                </a:cubicBezTo>
                <a:lnTo>
                  <a:pt x="18417" y="89334"/>
                </a:lnTo>
                <a:cubicBezTo>
                  <a:pt x="21394" y="89334"/>
                  <a:pt x="23850" y="86916"/>
                  <a:pt x="23850" y="83902"/>
                </a:cubicBezTo>
                <a:cubicBezTo>
                  <a:pt x="23850" y="83530"/>
                  <a:pt x="23812" y="83195"/>
                  <a:pt x="23738" y="82823"/>
                </a:cubicBezTo>
                <a:lnTo>
                  <a:pt x="17859" y="53578"/>
                </a:lnTo>
                <a:lnTo>
                  <a:pt x="17859" y="28761"/>
                </a:lnTo>
                <a:lnTo>
                  <a:pt x="35719" y="32333"/>
                </a:lnTo>
                <a:lnTo>
                  <a:pt x="35719" y="53578"/>
                </a:lnTo>
                <a:cubicBezTo>
                  <a:pt x="35719" y="79883"/>
                  <a:pt x="57038" y="101203"/>
                  <a:pt x="83344" y="101203"/>
                </a:cubicBezTo>
                <a:cubicBezTo>
                  <a:pt x="109649" y="101203"/>
                  <a:pt x="130969" y="79883"/>
                  <a:pt x="130969" y="53578"/>
                </a:cubicBezTo>
                <a:lnTo>
                  <a:pt x="130969" y="32333"/>
                </a:lnTo>
                <a:lnTo>
                  <a:pt x="159507" y="26640"/>
                </a:lnTo>
                <a:cubicBezTo>
                  <a:pt x="163674" y="25784"/>
                  <a:pt x="166688" y="22101"/>
                  <a:pt x="166688" y="17859"/>
                </a:cubicBezTo>
                <a:cubicBezTo>
                  <a:pt x="166688" y="13618"/>
                  <a:pt x="163674" y="9934"/>
                  <a:pt x="159507" y="9116"/>
                </a:cubicBezTo>
                <a:lnTo>
                  <a:pt x="89781" y="-4837"/>
                </a:lnTo>
                <a:close/>
                <a:moveTo>
                  <a:pt x="83344" y="83344"/>
                </a:moveTo>
                <a:cubicBezTo>
                  <a:pt x="66898" y="83344"/>
                  <a:pt x="53578" y="70024"/>
                  <a:pt x="53578" y="53578"/>
                </a:cubicBezTo>
                <a:lnTo>
                  <a:pt x="113109" y="53578"/>
                </a:lnTo>
                <a:cubicBezTo>
                  <a:pt x="113109" y="70024"/>
                  <a:pt x="99789" y="83344"/>
                  <a:pt x="83344" y="83344"/>
                </a:cubicBezTo>
                <a:close/>
                <a:moveTo>
                  <a:pt x="44686" y="119100"/>
                </a:moveTo>
                <a:cubicBezTo>
                  <a:pt x="21841" y="129592"/>
                  <a:pt x="5953" y="152660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74414" y="190500"/>
                </a:lnTo>
                <a:lnTo>
                  <a:pt x="74414" y="136178"/>
                </a:lnTo>
                <a:lnTo>
                  <a:pt x="53057" y="120179"/>
                </a:lnTo>
                <a:cubicBezTo>
                  <a:pt x="50639" y="118356"/>
                  <a:pt x="47402" y="117872"/>
                  <a:pt x="44648" y="119137"/>
                </a:cubicBezTo>
                <a:close/>
                <a:moveTo>
                  <a:pt x="92273" y="190500"/>
                </a:move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2660"/>
                  <a:pt x="144847" y="129592"/>
                  <a:pt x="122002" y="119137"/>
                </a:cubicBezTo>
                <a:cubicBezTo>
                  <a:pt x="119249" y="117872"/>
                  <a:pt x="116012" y="118356"/>
                  <a:pt x="113593" y="120179"/>
                </a:cubicBezTo>
                <a:lnTo>
                  <a:pt x="92236" y="136178"/>
                </a:lnTo>
                <a:lnTo>
                  <a:pt x="92236" y="190500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1" name="Text 8"/>
          <p:cNvSpPr/>
          <p:nvPr/>
        </p:nvSpPr>
        <p:spPr>
          <a:xfrm>
            <a:off x="930275" y="5708650"/>
            <a:ext cx="62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Leader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7850" y="601345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Frais Asghar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70375" y="5514975"/>
            <a:ext cx="3654425" cy="958850"/>
          </a:xfrm>
          <a:custGeom>
            <a:avLst/>
            <a:gdLst/>
            <a:ahLst/>
            <a:cxnLst/>
            <a:rect l="l" t="t" r="r" b="b"/>
            <a:pathLst>
              <a:path w="3654425" h="958850">
                <a:moveTo>
                  <a:pt x="114305" y="0"/>
                </a:moveTo>
                <a:lnTo>
                  <a:pt x="3540120" y="0"/>
                </a:lnTo>
                <a:cubicBezTo>
                  <a:pt x="3603249" y="0"/>
                  <a:pt x="3654425" y="51176"/>
                  <a:pt x="3654425" y="114305"/>
                </a:cubicBezTo>
                <a:lnTo>
                  <a:pt x="3654425" y="844545"/>
                </a:lnTo>
                <a:cubicBezTo>
                  <a:pt x="3654425" y="907674"/>
                  <a:pt x="3603249" y="958850"/>
                  <a:pt x="3540120" y="958850"/>
                </a:cubicBezTo>
                <a:lnTo>
                  <a:pt x="114305" y="958850"/>
                </a:lnTo>
                <a:cubicBezTo>
                  <a:pt x="51176" y="958850"/>
                  <a:pt x="0" y="907674"/>
                  <a:pt x="0" y="84454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4475956" y="57277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35719"/>
                </a:moveTo>
                <a:cubicBezTo>
                  <a:pt x="0" y="22585"/>
                  <a:pt x="10678" y="11906"/>
                  <a:pt x="23812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0" y="35719"/>
                </a:lnTo>
                <a:close/>
                <a:moveTo>
                  <a:pt x="0" y="53578"/>
                </a:moveTo>
                <a:lnTo>
                  <a:pt x="214313" y="53578"/>
                </a:lnTo>
                <a:lnTo>
                  <a:pt x="214313" y="154781"/>
                </a:lnTo>
                <a:cubicBezTo>
                  <a:pt x="214313" y="167915"/>
                  <a:pt x="203634" y="178594"/>
                  <a:pt x="190500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53578"/>
                </a:lnTo>
                <a:close/>
                <a:moveTo>
                  <a:pt x="92013" y="154781"/>
                </a:moveTo>
                <a:cubicBezTo>
                  <a:pt x="99529" y="154781"/>
                  <a:pt x="105147" y="147563"/>
                  <a:pt x="100347" y="141759"/>
                </a:cubicBezTo>
                <a:cubicBezTo>
                  <a:pt x="94878" y="135173"/>
                  <a:pt x="86618" y="130969"/>
                  <a:pt x="77391" y="130969"/>
                </a:cubicBezTo>
                <a:lnTo>
                  <a:pt x="53578" y="130969"/>
                </a:lnTo>
                <a:cubicBezTo>
                  <a:pt x="44351" y="130969"/>
                  <a:pt x="36091" y="135173"/>
                  <a:pt x="30621" y="141759"/>
                </a:cubicBezTo>
                <a:cubicBezTo>
                  <a:pt x="25822" y="147563"/>
                  <a:pt x="31440" y="154781"/>
                  <a:pt x="38956" y="154781"/>
                </a:cubicBezTo>
                <a:lnTo>
                  <a:pt x="91976" y="154781"/>
                </a:lnTo>
                <a:close/>
                <a:moveTo>
                  <a:pt x="65484" y="116086"/>
                </a:moveTo>
                <a:cubicBezTo>
                  <a:pt x="76984" y="116086"/>
                  <a:pt x="86320" y="106750"/>
                  <a:pt x="86320" y="95250"/>
                </a:cubicBezTo>
                <a:cubicBezTo>
                  <a:pt x="86320" y="83750"/>
                  <a:pt x="76984" y="74414"/>
                  <a:pt x="65484" y="74414"/>
                </a:cubicBezTo>
                <a:cubicBezTo>
                  <a:pt x="53985" y="74414"/>
                  <a:pt x="44648" y="83750"/>
                  <a:pt x="44648" y="95250"/>
                </a:cubicBezTo>
                <a:cubicBezTo>
                  <a:pt x="44648" y="106750"/>
                  <a:pt x="53985" y="116086"/>
                  <a:pt x="65484" y="116086"/>
                </a:cubicBezTo>
                <a:close/>
                <a:moveTo>
                  <a:pt x="133945" y="77391"/>
                </a:moveTo>
                <a:cubicBezTo>
                  <a:pt x="128997" y="77391"/>
                  <a:pt x="125016" y="81372"/>
                  <a:pt x="125016" y="86320"/>
                </a:cubicBezTo>
                <a:cubicBezTo>
                  <a:pt x="125016" y="91269"/>
                  <a:pt x="128997" y="95250"/>
                  <a:pt x="133945" y="95250"/>
                </a:cubicBezTo>
                <a:lnTo>
                  <a:pt x="175617" y="95250"/>
                </a:lnTo>
                <a:cubicBezTo>
                  <a:pt x="180566" y="95250"/>
                  <a:pt x="184547" y="91269"/>
                  <a:pt x="184547" y="86320"/>
                </a:cubicBezTo>
                <a:cubicBezTo>
                  <a:pt x="184547" y="81372"/>
                  <a:pt x="180566" y="77391"/>
                  <a:pt x="175617" y="77391"/>
                </a:cubicBezTo>
                <a:lnTo>
                  <a:pt x="133945" y="77391"/>
                </a:lnTo>
                <a:close/>
                <a:moveTo>
                  <a:pt x="133945" y="113109"/>
                </a:moveTo>
                <a:cubicBezTo>
                  <a:pt x="128997" y="113109"/>
                  <a:pt x="125016" y="117091"/>
                  <a:pt x="125016" y="122039"/>
                </a:cubicBezTo>
                <a:cubicBezTo>
                  <a:pt x="125016" y="126988"/>
                  <a:pt x="128997" y="130969"/>
                  <a:pt x="133945" y="130969"/>
                </a:cubicBezTo>
                <a:lnTo>
                  <a:pt x="175617" y="130969"/>
                </a:lnTo>
                <a:cubicBezTo>
                  <a:pt x="180566" y="130969"/>
                  <a:pt x="184547" y="126988"/>
                  <a:pt x="184547" y="122039"/>
                </a:cubicBezTo>
                <a:cubicBezTo>
                  <a:pt x="184547" y="117091"/>
                  <a:pt x="180566" y="113109"/>
                  <a:pt x="175617" y="113109"/>
                </a:cubicBezTo>
                <a:lnTo>
                  <a:pt x="133945" y="113109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5" name="Text 12"/>
          <p:cNvSpPr/>
          <p:nvPr/>
        </p:nvSpPr>
        <p:spPr>
          <a:xfrm>
            <a:off x="4816475" y="5708650"/>
            <a:ext cx="600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CMS ID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464050" y="601345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516900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156575" y="5514975"/>
            <a:ext cx="3654425" cy="958850"/>
          </a:xfrm>
          <a:custGeom>
            <a:avLst/>
            <a:gdLst/>
            <a:ahLst/>
            <a:cxnLst/>
            <a:rect l="l" t="t" r="r" b="b"/>
            <a:pathLst>
              <a:path w="3654425" h="958850">
                <a:moveTo>
                  <a:pt x="114305" y="0"/>
                </a:moveTo>
                <a:lnTo>
                  <a:pt x="3540120" y="0"/>
                </a:lnTo>
                <a:cubicBezTo>
                  <a:pt x="3603249" y="0"/>
                  <a:pt x="3654425" y="51176"/>
                  <a:pt x="3654425" y="114305"/>
                </a:cubicBezTo>
                <a:lnTo>
                  <a:pt x="3654425" y="844545"/>
                </a:lnTo>
                <a:cubicBezTo>
                  <a:pt x="3654425" y="907674"/>
                  <a:pt x="3603249" y="958850"/>
                  <a:pt x="3540120" y="958850"/>
                </a:cubicBezTo>
                <a:lnTo>
                  <a:pt x="114305" y="958850"/>
                </a:lnTo>
                <a:cubicBezTo>
                  <a:pt x="51176" y="958850"/>
                  <a:pt x="0" y="907674"/>
                  <a:pt x="0" y="844545"/>
                </a:cubicBezTo>
                <a:lnTo>
                  <a:pt x="0" y="114305"/>
                </a:lnTo>
                <a:cubicBezTo>
                  <a:pt x="0" y="51218"/>
                  <a:pt x="51218" y="0"/>
                  <a:pt x="114305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8385969" y="5727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23812" y="89297"/>
                </a:moveTo>
                <a:lnTo>
                  <a:pt x="23812" y="101203"/>
                </a:lnTo>
                <a:cubicBezTo>
                  <a:pt x="23812" y="104477"/>
                  <a:pt x="26491" y="107156"/>
                  <a:pt x="29766" y="107156"/>
                </a:cubicBezTo>
                <a:lnTo>
                  <a:pt x="41672" y="107156"/>
                </a:lnTo>
                <a:cubicBezTo>
                  <a:pt x="44946" y="107156"/>
                  <a:pt x="47625" y="104477"/>
                  <a:pt x="47625" y="101203"/>
                </a:cubicBezTo>
                <a:lnTo>
                  <a:pt x="47625" y="89297"/>
                </a:lnTo>
                <a:cubicBezTo>
                  <a:pt x="47625" y="86023"/>
                  <a:pt x="44946" y="83344"/>
                  <a:pt x="41672" y="83344"/>
                </a:cubicBezTo>
                <a:lnTo>
                  <a:pt x="29766" y="83344"/>
                </a:lnTo>
                <a:cubicBezTo>
                  <a:pt x="26491" y="83344"/>
                  <a:pt x="23812" y="86023"/>
                  <a:pt x="23812" y="89297"/>
                </a:cubicBezTo>
                <a:close/>
                <a:moveTo>
                  <a:pt x="71438" y="89297"/>
                </a:moveTo>
                <a:lnTo>
                  <a:pt x="71438" y="101203"/>
                </a:lnTo>
                <a:cubicBezTo>
                  <a:pt x="71438" y="104477"/>
                  <a:pt x="74116" y="107156"/>
                  <a:pt x="77391" y="107156"/>
                </a:cubicBezTo>
                <a:lnTo>
                  <a:pt x="89297" y="107156"/>
                </a:lnTo>
                <a:cubicBezTo>
                  <a:pt x="92571" y="107156"/>
                  <a:pt x="95250" y="104477"/>
                  <a:pt x="95250" y="101203"/>
                </a:cubicBezTo>
                <a:lnTo>
                  <a:pt x="95250" y="89297"/>
                </a:lnTo>
                <a:cubicBezTo>
                  <a:pt x="95250" y="86023"/>
                  <a:pt x="92571" y="83344"/>
                  <a:pt x="89297" y="83344"/>
                </a:cubicBezTo>
                <a:lnTo>
                  <a:pt x="77391" y="83344"/>
                </a:lnTo>
                <a:cubicBezTo>
                  <a:pt x="74116" y="83344"/>
                  <a:pt x="71438" y="86023"/>
                  <a:pt x="71438" y="89297"/>
                </a:cubicBezTo>
                <a:close/>
                <a:moveTo>
                  <a:pt x="125016" y="83344"/>
                </a:moveTo>
                <a:cubicBezTo>
                  <a:pt x="121741" y="83344"/>
                  <a:pt x="119063" y="86023"/>
                  <a:pt x="119063" y="89297"/>
                </a:cubicBezTo>
                <a:lnTo>
                  <a:pt x="119063" y="101203"/>
                </a:lnTo>
                <a:cubicBezTo>
                  <a:pt x="119063" y="104477"/>
                  <a:pt x="121741" y="107156"/>
                  <a:pt x="125016" y="107156"/>
                </a:cubicBezTo>
                <a:lnTo>
                  <a:pt x="136922" y="107156"/>
                </a:lnTo>
                <a:cubicBezTo>
                  <a:pt x="140196" y="107156"/>
                  <a:pt x="142875" y="104477"/>
                  <a:pt x="142875" y="101203"/>
                </a:cubicBezTo>
                <a:lnTo>
                  <a:pt x="142875" y="89297"/>
                </a:lnTo>
                <a:cubicBezTo>
                  <a:pt x="142875" y="86023"/>
                  <a:pt x="140196" y="83344"/>
                  <a:pt x="136922" y="83344"/>
                </a:cubicBezTo>
                <a:lnTo>
                  <a:pt x="125016" y="83344"/>
                </a:lnTo>
                <a:close/>
                <a:moveTo>
                  <a:pt x="23812" y="136922"/>
                </a:move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41672" y="154781"/>
                </a:lnTo>
                <a:cubicBezTo>
                  <a:pt x="44946" y="154781"/>
                  <a:pt x="47625" y="152102"/>
                  <a:pt x="47625" y="148828"/>
                </a:cubicBezTo>
                <a:lnTo>
                  <a:pt x="47625" y="136922"/>
                </a:lnTo>
                <a:cubicBezTo>
                  <a:pt x="47625" y="133648"/>
                  <a:pt x="44946" y="130969"/>
                  <a:pt x="41672" y="130969"/>
                </a:cubicBezTo>
                <a:lnTo>
                  <a:pt x="29766" y="130969"/>
                </a:lnTo>
                <a:cubicBezTo>
                  <a:pt x="26491" y="130969"/>
                  <a:pt x="23812" y="133648"/>
                  <a:pt x="23812" y="136922"/>
                </a:cubicBezTo>
                <a:close/>
                <a:moveTo>
                  <a:pt x="77391" y="130969"/>
                </a:moveTo>
                <a:cubicBezTo>
                  <a:pt x="74116" y="130969"/>
                  <a:pt x="71438" y="133648"/>
                  <a:pt x="71438" y="136922"/>
                </a:cubicBezTo>
                <a:lnTo>
                  <a:pt x="71438" y="148828"/>
                </a:lnTo>
                <a:cubicBezTo>
                  <a:pt x="71438" y="152102"/>
                  <a:pt x="74116" y="154781"/>
                  <a:pt x="77391" y="154781"/>
                </a:cubicBezTo>
                <a:lnTo>
                  <a:pt x="89297" y="154781"/>
                </a:lnTo>
                <a:cubicBezTo>
                  <a:pt x="92571" y="154781"/>
                  <a:pt x="95250" y="152102"/>
                  <a:pt x="95250" y="148828"/>
                </a:cubicBezTo>
                <a:lnTo>
                  <a:pt x="95250" y="136922"/>
                </a:lnTo>
                <a:cubicBezTo>
                  <a:pt x="95250" y="133648"/>
                  <a:pt x="92571" y="130969"/>
                  <a:pt x="89297" y="130969"/>
                </a:cubicBezTo>
                <a:lnTo>
                  <a:pt x="77391" y="130969"/>
                </a:lnTo>
                <a:close/>
                <a:moveTo>
                  <a:pt x="119063" y="136922"/>
                </a:moveTo>
                <a:lnTo>
                  <a:pt x="119063" y="148828"/>
                </a:lnTo>
                <a:cubicBezTo>
                  <a:pt x="119063" y="152102"/>
                  <a:pt x="121741" y="154781"/>
                  <a:pt x="125016" y="154781"/>
                </a:cubicBezTo>
                <a:lnTo>
                  <a:pt x="136922" y="154781"/>
                </a:lnTo>
                <a:cubicBezTo>
                  <a:pt x="140196" y="154781"/>
                  <a:pt x="142875" y="152102"/>
                  <a:pt x="142875" y="148828"/>
                </a:cubicBezTo>
                <a:lnTo>
                  <a:pt x="142875" y="136922"/>
                </a:lnTo>
                <a:cubicBezTo>
                  <a:pt x="142875" y="133648"/>
                  <a:pt x="140196" y="130969"/>
                  <a:pt x="136922" y="130969"/>
                </a:cubicBezTo>
                <a:lnTo>
                  <a:pt x="125016" y="130969"/>
                </a:lnTo>
                <a:cubicBezTo>
                  <a:pt x="121741" y="130969"/>
                  <a:pt x="119063" y="133648"/>
                  <a:pt x="119063" y="136922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9" name="Text 16"/>
          <p:cNvSpPr/>
          <p:nvPr/>
        </p:nvSpPr>
        <p:spPr>
          <a:xfrm>
            <a:off x="8702675" y="5708650"/>
            <a:ext cx="457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350250" y="6013450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 December 2024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4164" y="344164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23303" y="395788"/>
            <a:ext cx="266727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1577" y="412996"/>
            <a:ext cx="1720819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spc="54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 Classification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44164" y="757160"/>
            <a:ext cx="11658546" cy="344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3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Boundaries: Visual Classification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4164" y="1204573"/>
            <a:ext cx="688327" cy="34416"/>
          </a:xfrm>
          <a:custGeom>
            <a:avLst/>
            <a:gdLst/>
            <a:ahLst/>
            <a:cxnLst/>
            <a:rect l="l" t="t" r="r" b="b"/>
            <a:pathLst>
              <a:path w="688327" h="34416">
                <a:moveTo>
                  <a:pt x="0" y="0"/>
                </a:moveTo>
                <a:lnTo>
                  <a:pt x="688327" y="0"/>
                </a:lnTo>
                <a:lnTo>
                  <a:pt x="688327" y="34416"/>
                </a:lnTo>
                <a:lnTo>
                  <a:pt x="0" y="34416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47032" y="1379523"/>
            <a:ext cx="5658625" cy="2242800"/>
          </a:xfrm>
          <a:custGeom>
            <a:avLst/>
            <a:gdLst/>
            <a:ahLst/>
            <a:cxnLst/>
            <a:rect l="l" t="t" r="r" b="b"/>
            <a:pathLst>
              <a:path w="5658625" h="2242800">
                <a:moveTo>
                  <a:pt x="103259" y="0"/>
                </a:moveTo>
                <a:lnTo>
                  <a:pt x="5555367" y="0"/>
                </a:lnTo>
                <a:cubicBezTo>
                  <a:pt x="5612395" y="0"/>
                  <a:pt x="5658625" y="46230"/>
                  <a:pt x="5658625" y="103259"/>
                </a:cubicBezTo>
                <a:lnTo>
                  <a:pt x="5658625" y="2139542"/>
                </a:lnTo>
                <a:cubicBezTo>
                  <a:pt x="5658625" y="2196570"/>
                  <a:pt x="5612395" y="2242800"/>
                  <a:pt x="5555367" y="2242800"/>
                </a:cubicBezTo>
                <a:lnTo>
                  <a:pt x="103259" y="2242800"/>
                </a:lnTo>
                <a:cubicBezTo>
                  <a:pt x="46269" y="2242800"/>
                  <a:pt x="0" y="2196532"/>
                  <a:pt x="0" y="2139542"/>
                </a:cubicBezTo>
                <a:lnTo>
                  <a:pt x="0" y="103259"/>
                </a:lnTo>
                <a:cubicBezTo>
                  <a:pt x="0" y="46269"/>
                  <a:pt x="46269" y="0"/>
                  <a:pt x="103259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43492" y="1588892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21510" y="0"/>
                </a:moveTo>
                <a:cubicBezTo>
                  <a:pt x="29476" y="0"/>
                  <a:pt x="36433" y="4336"/>
                  <a:pt x="40130" y="10755"/>
                </a:cubicBezTo>
                <a:lnTo>
                  <a:pt x="131918" y="10755"/>
                </a:lnTo>
                <a:cubicBezTo>
                  <a:pt x="135649" y="4336"/>
                  <a:pt x="142573" y="0"/>
                  <a:pt x="150538" y="0"/>
                </a:cubicBezTo>
                <a:cubicBezTo>
                  <a:pt x="162402" y="0"/>
                  <a:pt x="172048" y="9646"/>
                  <a:pt x="172048" y="21510"/>
                </a:cubicBezTo>
                <a:cubicBezTo>
                  <a:pt x="172048" y="32938"/>
                  <a:pt x="163142" y="42281"/>
                  <a:pt x="151882" y="42987"/>
                </a:cubicBezTo>
                <a:lnTo>
                  <a:pt x="151177" y="43962"/>
                </a:lnTo>
                <a:lnTo>
                  <a:pt x="127146" y="77269"/>
                </a:lnTo>
                <a:cubicBezTo>
                  <a:pt x="128356" y="79958"/>
                  <a:pt x="129028" y="82949"/>
                  <a:pt x="129028" y="86075"/>
                </a:cubicBezTo>
                <a:cubicBezTo>
                  <a:pt x="129028" y="89200"/>
                  <a:pt x="128356" y="92192"/>
                  <a:pt x="127146" y="94880"/>
                </a:cubicBezTo>
                <a:lnTo>
                  <a:pt x="127885" y="95922"/>
                </a:lnTo>
                <a:lnTo>
                  <a:pt x="151177" y="128188"/>
                </a:lnTo>
                <a:lnTo>
                  <a:pt x="151882" y="129162"/>
                </a:lnTo>
                <a:cubicBezTo>
                  <a:pt x="163142" y="129868"/>
                  <a:pt x="172048" y="139212"/>
                  <a:pt x="172048" y="150639"/>
                </a:cubicBezTo>
                <a:cubicBezTo>
                  <a:pt x="172048" y="162503"/>
                  <a:pt x="162402" y="172149"/>
                  <a:pt x="150538" y="172149"/>
                </a:cubicBezTo>
                <a:cubicBezTo>
                  <a:pt x="142573" y="172149"/>
                  <a:pt x="135615" y="167813"/>
                  <a:pt x="131918" y="161394"/>
                </a:cubicBezTo>
                <a:lnTo>
                  <a:pt x="40130" y="161394"/>
                </a:lnTo>
                <a:cubicBezTo>
                  <a:pt x="36399" y="167813"/>
                  <a:pt x="29476" y="172149"/>
                  <a:pt x="21510" y="172149"/>
                </a:cubicBezTo>
                <a:cubicBezTo>
                  <a:pt x="9646" y="172149"/>
                  <a:pt x="0" y="162503"/>
                  <a:pt x="0" y="150639"/>
                </a:cubicBezTo>
                <a:cubicBezTo>
                  <a:pt x="0" y="142673"/>
                  <a:pt x="4336" y="135716"/>
                  <a:pt x="10755" y="132019"/>
                </a:cubicBezTo>
                <a:lnTo>
                  <a:pt x="10755" y="40231"/>
                </a:lnTo>
                <a:cubicBezTo>
                  <a:pt x="4336" y="36433"/>
                  <a:pt x="0" y="29476"/>
                  <a:pt x="0" y="21510"/>
                </a:cubicBezTo>
                <a:cubicBezTo>
                  <a:pt x="0" y="9646"/>
                  <a:pt x="9646" y="0"/>
                  <a:pt x="21510" y="0"/>
                </a:cubicBezTo>
                <a:close/>
                <a:moveTo>
                  <a:pt x="132490" y="138943"/>
                </a:moveTo>
                <a:lnTo>
                  <a:pt x="110475" y="108492"/>
                </a:lnTo>
                <a:lnTo>
                  <a:pt x="109736" y="107450"/>
                </a:lnTo>
                <a:cubicBezTo>
                  <a:pt x="109030" y="107518"/>
                  <a:pt x="108291" y="107551"/>
                  <a:pt x="107551" y="107551"/>
                </a:cubicBezTo>
                <a:cubicBezTo>
                  <a:pt x="95687" y="107551"/>
                  <a:pt x="86041" y="97905"/>
                  <a:pt x="86041" y="86041"/>
                </a:cubicBezTo>
                <a:cubicBezTo>
                  <a:pt x="86041" y="74177"/>
                  <a:pt x="95687" y="64531"/>
                  <a:pt x="107551" y="64531"/>
                </a:cubicBezTo>
                <a:cubicBezTo>
                  <a:pt x="108291" y="64531"/>
                  <a:pt x="109030" y="64564"/>
                  <a:pt x="109736" y="64632"/>
                </a:cubicBezTo>
                <a:lnTo>
                  <a:pt x="132490" y="33139"/>
                </a:lnTo>
                <a:cubicBezTo>
                  <a:pt x="132288" y="32837"/>
                  <a:pt x="132120" y="32568"/>
                  <a:pt x="131952" y="32265"/>
                </a:cubicBezTo>
                <a:lnTo>
                  <a:pt x="40130" y="32265"/>
                </a:lnTo>
                <a:cubicBezTo>
                  <a:pt x="38248" y="35525"/>
                  <a:pt x="35525" y="38248"/>
                  <a:pt x="32265" y="40130"/>
                </a:cubicBezTo>
                <a:lnTo>
                  <a:pt x="32265" y="131918"/>
                </a:lnTo>
                <a:cubicBezTo>
                  <a:pt x="35525" y="133800"/>
                  <a:pt x="38248" y="136523"/>
                  <a:pt x="40130" y="139783"/>
                </a:cubicBezTo>
                <a:lnTo>
                  <a:pt x="131918" y="139783"/>
                </a:lnTo>
                <a:cubicBezTo>
                  <a:pt x="132086" y="139480"/>
                  <a:pt x="132288" y="139178"/>
                  <a:pt x="132456" y="13890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840333" y="1554476"/>
            <a:ext cx="2443562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What are Decision Boundaries?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21982" y="1898639"/>
            <a:ext cx="5377558" cy="4474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boundaries are </a:t>
            </a:r>
            <a:pPr>
              <a:lnSpc>
                <a:spcPct val="140000"/>
              </a:lnSpc>
            </a:pPr>
            <a:r>
              <a:rPr lang="en-US" sz="1084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graphical representations </a:t>
            </a:r>
            <a:pPr>
              <a:lnSpc>
                <a:spcPct val="14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 how classifiers partition the feature space into distinct regions, each assigned to a specific class.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21982" y="2483718"/>
            <a:ext cx="5308725" cy="963658"/>
          </a:xfrm>
          <a:custGeom>
            <a:avLst/>
            <a:gdLst/>
            <a:ahLst/>
            <a:cxnLst/>
            <a:rect l="l" t="t" r="r" b="b"/>
            <a:pathLst>
              <a:path w="5308725" h="963658">
                <a:moveTo>
                  <a:pt x="68834" y="0"/>
                </a:moveTo>
                <a:lnTo>
                  <a:pt x="5239891" y="0"/>
                </a:lnTo>
                <a:cubicBezTo>
                  <a:pt x="5277907" y="0"/>
                  <a:pt x="5308725" y="30818"/>
                  <a:pt x="5308725" y="68834"/>
                </a:cubicBezTo>
                <a:lnTo>
                  <a:pt x="5308725" y="894824"/>
                </a:lnTo>
                <a:cubicBezTo>
                  <a:pt x="5308725" y="932840"/>
                  <a:pt x="5277907" y="963658"/>
                  <a:pt x="5239891" y="963658"/>
                </a:cubicBezTo>
                <a:lnTo>
                  <a:pt x="68834" y="963658"/>
                </a:lnTo>
                <a:cubicBezTo>
                  <a:pt x="30818" y="963658"/>
                  <a:pt x="0" y="932840"/>
                  <a:pt x="0" y="894824"/>
                </a:cubicBezTo>
                <a:lnTo>
                  <a:pt x="0" y="68834"/>
                </a:lnTo>
                <a:cubicBezTo>
                  <a:pt x="0" y="30844"/>
                  <a:pt x="30844" y="0"/>
                  <a:pt x="6883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59647" y="2621383"/>
            <a:ext cx="5102227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59647" y="2896714"/>
            <a:ext cx="5102227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shape and complexity of decision boundaries reveal how each algorithm learns and generalizes from training data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47032" y="3765726"/>
            <a:ext cx="5658625" cy="2931128"/>
          </a:xfrm>
          <a:custGeom>
            <a:avLst/>
            <a:gdLst/>
            <a:ahLst/>
            <a:cxnLst/>
            <a:rect l="l" t="t" r="r" b="b"/>
            <a:pathLst>
              <a:path w="5658625" h="2931128">
                <a:moveTo>
                  <a:pt x="103264" y="0"/>
                </a:moveTo>
                <a:lnTo>
                  <a:pt x="5555362" y="0"/>
                </a:lnTo>
                <a:cubicBezTo>
                  <a:pt x="5612393" y="0"/>
                  <a:pt x="5658625" y="46233"/>
                  <a:pt x="5658625" y="103264"/>
                </a:cubicBezTo>
                <a:lnTo>
                  <a:pt x="5658625" y="2827864"/>
                </a:lnTo>
                <a:cubicBezTo>
                  <a:pt x="5658625" y="2884895"/>
                  <a:pt x="5612393" y="2931128"/>
                  <a:pt x="5555362" y="2931128"/>
                </a:cubicBezTo>
                <a:lnTo>
                  <a:pt x="103264" y="2931128"/>
                </a:lnTo>
                <a:cubicBezTo>
                  <a:pt x="46233" y="2931128"/>
                  <a:pt x="0" y="2884895"/>
                  <a:pt x="0" y="2827864"/>
                </a:cubicBezTo>
                <a:lnTo>
                  <a:pt x="0" y="103264"/>
                </a:lnTo>
                <a:cubicBezTo>
                  <a:pt x="0" y="46271"/>
                  <a:pt x="46271" y="0"/>
                  <a:pt x="103264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3D8B75">
                  <a:alpha val="5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54247" y="3975091"/>
            <a:ext cx="150572" cy="172082"/>
          </a:xfrm>
          <a:custGeom>
            <a:avLst/>
            <a:gdLst/>
            <a:ahLst/>
            <a:cxnLst/>
            <a:rect l="l" t="t" r="r" b="b"/>
            <a:pathLst>
              <a:path w="150572" h="172082">
                <a:moveTo>
                  <a:pt x="129061" y="32265"/>
                </a:moveTo>
                <a:lnTo>
                  <a:pt x="86041" y="32265"/>
                </a:lnTo>
                <a:lnTo>
                  <a:pt x="86041" y="75286"/>
                </a:lnTo>
                <a:lnTo>
                  <a:pt x="129061" y="75286"/>
                </a:lnTo>
                <a:lnTo>
                  <a:pt x="129061" y="32265"/>
                </a:lnTo>
                <a:close/>
                <a:moveTo>
                  <a:pt x="150572" y="75286"/>
                </a:moveTo>
                <a:lnTo>
                  <a:pt x="150572" y="139817"/>
                </a:lnTo>
                <a:cubicBezTo>
                  <a:pt x="150572" y="151681"/>
                  <a:pt x="140926" y="161327"/>
                  <a:pt x="129061" y="161327"/>
                </a:cubicBezTo>
                <a:lnTo>
                  <a:pt x="21510" y="161327"/>
                </a:lnTo>
                <a:cubicBezTo>
                  <a:pt x="9646" y="161327"/>
                  <a:pt x="0" y="151681"/>
                  <a:pt x="0" y="139817"/>
                </a:cubicBezTo>
                <a:lnTo>
                  <a:pt x="0" y="32265"/>
                </a:lnTo>
                <a:cubicBezTo>
                  <a:pt x="0" y="20401"/>
                  <a:pt x="9646" y="10755"/>
                  <a:pt x="21510" y="10755"/>
                </a:cubicBezTo>
                <a:lnTo>
                  <a:pt x="129061" y="10755"/>
                </a:lnTo>
                <a:cubicBezTo>
                  <a:pt x="140926" y="10755"/>
                  <a:pt x="150572" y="20401"/>
                  <a:pt x="150572" y="32265"/>
                </a:cubicBezTo>
                <a:lnTo>
                  <a:pt x="150572" y="75286"/>
                </a:lnTo>
                <a:close/>
                <a:moveTo>
                  <a:pt x="21510" y="96796"/>
                </a:moveTo>
                <a:lnTo>
                  <a:pt x="21510" y="139817"/>
                </a:lnTo>
                <a:lnTo>
                  <a:pt x="64531" y="139817"/>
                </a:lnTo>
                <a:lnTo>
                  <a:pt x="64531" y="96796"/>
                </a:lnTo>
                <a:lnTo>
                  <a:pt x="21510" y="96796"/>
                </a:lnTo>
                <a:close/>
                <a:moveTo>
                  <a:pt x="64531" y="75286"/>
                </a:moveTo>
                <a:lnTo>
                  <a:pt x="64531" y="32265"/>
                </a:lnTo>
                <a:lnTo>
                  <a:pt x="21510" y="32265"/>
                </a:lnTo>
                <a:lnTo>
                  <a:pt x="21510" y="75286"/>
                </a:lnTo>
                <a:lnTo>
                  <a:pt x="64531" y="75286"/>
                </a:lnTo>
                <a:close/>
                <a:moveTo>
                  <a:pt x="86041" y="96796"/>
                </a:moveTo>
                <a:lnTo>
                  <a:pt x="86041" y="139817"/>
                </a:lnTo>
                <a:lnTo>
                  <a:pt x="129061" y="139817"/>
                </a:lnTo>
                <a:lnTo>
                  <a:pt x="129061" y="96796"/>
                </a:lnTo>
                <a:lnTo>
                  <a:pt x="86041" y="96796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6" name="Text 14"/>
          <p:cNvSpPr/>
          <p:nvPr/>
        </p:nvSpPr>
        <p:spPr>
          <a:xfrm>
            <a:off x="840333" y="3940675"/>
            <a:ext cx="2013358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Tree Boundaries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1982" y="4319255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8" name="Shape 16"/>
          <p:cNvSpPr/>
          <p:nvPr/>
        </p:nvSpPr>
        <p:spPr>
          <a:xfrm>
            <a:off x="625231" y="4422504"/>
            <a:ext cx="137665" cy="137665"/>
          </a:xfrm>
          <a:custGeom>
            <a:avLst/>
            <a:gdLst/>
            <a:ahLst/>
            <a:cxnLst/>
            <a:rect l="l" t="t" r="r" b="b"/>
            <a:pathLst>
              <a:path w="137665" h="137665">
                <a:moveTo>
                  <a:pt x="135138" y="109326"/>
                </a:moveTo>
                <a:lnTo>
                  <a:pt x="109326" y="135138"/>
                </a:lnTo>
                <a:cubicBezTo>
                  <a:pt x="106852" y="137612"/>
                  <a:pt x="103168" y="138338"/>
                  <a:pt x="99942" y="136993"/>
                </a:cubicBezTo>
                <a:cubicBezTo>
                  <a:pt x="96715" y="135649"/>
                  <a:pt x="94645" y="132530"/>
                  <a:pt x="94645" y="129061"/>
                </a:cubicBezTo>
                <a:lnTo>
                  <a:pt x="94645" y="111853"/>
                </a:lnTo>
                <a:lnTo>
                  <a:pt x="8604" y="111853"/>
                </a:lnTo>
                <a:cubicBezTo>
                  <a:pt x="3845" y="111853"/>
                  <a:pt x="0" y="108008"/>
                  <a:pt x="0" y="103249"/>
                </a:cubicBezTo>
                <a:cubicBezTo>
                  <a:pt x="0" y="98490"/>
                  <a:pt x="3845" y="94645"/>
                  <a:pt x="8604" y="94645"/>
                </a:cubicBezTo>
                <a:lnTo>
                  <a:pt x="94645" y="94645"/>
                </a:lnTo>
                <a:lnTo>
                  <a:pt x="94645" y="77437"/>
                </a:lnTo>
                <a:cubicBezTo>
                  <a:pt x="94645" y="73968"/>
                  <a:pt x="96742" y="70822"/>
                  <a:pt x="99969" y="69478"/>
                </a:cubicBezTo>
                <a:cubicBezTo>
                  <a:pt x="103195" y="68134"/>
                  <a:pt x="106879" y="68887"/>
                  <a:pt x="109353" y="71333"/>
                </a:cubicBezTo>
                <a:lnTo>
                  <a:pt x="135165" y="97146"/>
                </a:lnTo>
                <a:cubicBezTo>
                  <a:pt x="138526" y="100507"/>
                  <a:pt x="138526" y="105965"/>
                  <a:pt x="135165" y="109326"/>
                </a:cubicBezTo>
                <a:close/>
                <a:moveTo>
                  <a:pt x="2527" y="40493"/>
                </a:moveTo>
                <a:cubicBezTo>
                  <a:pt x="-834" y="37132"/>
                  <a:pt x="-834" y="31674"/>
                  <a:pt x="2527" y="28313"/>
                </a:cubicBezTo>
                <a:lnTo>
                  <a:pt x="28340" y="2501"/>
                </a:lnTo>
                <a:cubicBezTo>
                  <a:pt x="30813" y="27"/>
                  <a:pt x="34497" y="-699"/>
                  <a:pt x="37724" y="645"/>
                </a:cubicBezTo>
                <a:cubicBezTo>
                  <a:pt x="40950" y="1990"/>
                  <a:pt x="43020" y="5136"/>
                  <a:pt x="43020" y="8604"/>
                </a:cubicBezTo>
                <a:lnTo>
                  <a:pt x="43020" y="25812"/>
                </a:lnTo>
                <a:lnTo>
                  <a:pt x="129061" y="25812"/>
                </a:lnTo>
                <a:cubicBezTo>
                  <a:pt x="133821" y="25812"/>
                  <a:pt x="137665" y="29657"/>
                  <a:pt x="137665" y="34416"/>
                </a:cubicBezTo>
                <a:cubicBezTo>
                  <a:pt x="137665" y="39176"/>
                  <a:pt x="133821" y="43020"/>
                  <a:pt x="129061" y="43020"/>
                </a:cubicBezTo>
                <a:lnTo>
                  <a:pt x="43020" y="43020"/>
                </a:lnTo>
                <a:lnTo>
                  <a:pt x="43020" y="60229"/>
                </a:lnTo>
                <a:cubicBezTo>
                  <a:pt x="43020" y="63697"/>
                  <a:pt x="40923" y="66843"/>
                  <a:pt x="37697" y="68187"/>
                </a:cubicBezTo>
                <a:cubicBezTo>
                  <a:pt x="34470" y="69532"/>
                  <a:pt x="30787" y="68779"/>
                  <a:pt x="28313" y="66332"/>
                </a:cubicBezTo>
                <a:lnTo>
                  <a:pt x="2501" y="4052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9" name="Text 17"/>
          <p:cNvSpPr/>
          <p:nvPr/>
        </p:nvSpPr>
        <p:spPr>
          <a:xfrm>
            <a:off x="969395" y="4319255"/>
            <a:ext cx="2116607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Axis-Aligned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69395" y="4525753"/>
            <a:ext cx="2116607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Boundaries parallel to feature axes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1982" y="4835500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2" name="Shape 20"/>
          <p:cNvSpPr/>
          <p:nvPr/>
        </p:nvSpPr>
        <p:spPr>
          <a:xfrm>
            <a:off x="633835" y="4938749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17208" y="8604"/>
                </a:moveTo>
                <a:lnTo>
                  <a:pt x="103249" y="8604"/>
                </a:lnTo>
                <a:cubicBezTo>
                  <a:pt x="112741" y="8604"/>
                  <a:pt x="120457" y="16321"/>
                  <a:pt x="120457" y="25812"/>
                </a:cubicBezTo>
                <a:lnTo>
                  <a:pt x="120457" y="111853"/>
                </a:lnTo>
                <a:cubicBezTo>
                  <a:pt x="120457" y="121345"/>
                  <a:pt x="112741" y="129061"/>
                  <a:pt x="103249" y="129061"/>
                </a:cubicBezTo>
                <a:lnTo>
                  <a:pt x="17208" y="129061"/>
                </a:lnTo>
                <a:cubicBezTo>
                  <a:pt x="7717" y="129061"/>
                  <a:pt x="0" y="121345"/>
                  <a:pt x="0" y="111853"/>
                </a:cubicBezTo>
                <a:lnTo>
                  <a:pt x="0" y="25812"/>
                </a:lnTo>
                <a:cubicBezTo>
                  <a:pt x="0" y="16321"/>
                  <a:pt x="7717" y="8604"/>
                  <a:pt x="17208" y="860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Text 21"/>
          <p:cNvSpPr/>
          <p:nvPr/>
        </p:nvSpPr>
        <p:spPr>
          <a:xfrm>
            <a:off x="969395" y="4835500"/>
            <a:ext cx="20219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Rectangular Regions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69395" y="5041999"/>
            <a:ext cx="202196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space divided into boxes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21982" y="5351746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6" name="Shape 24"/>
          <p:cNvSpPr/>
          <p:nvPr/>
        </p:nvSpPr>
        <p:spPr>
          <a:xfrm>
            <a:off x="625231" y="5454995"/>
            <a:ext cx="137665" cy="137665"/>
          </a:xfrm>
          <a:custGeom>
            <a:avLst/>
            <a:gdLst/>
            <a:ahLst/>
            <a:cxnLst/>
            <a:rect l="l" t="t" r="r" b="b"/>
            <a:pathLst>
              <a:path w="137665" h="137665">
                <a:moveTo>
                  <a:pt x="51625" y="17208"/>
                </a:moveTo>
                <a:cubicBezTo>
                  <a:pt x="51625" y="12449"/>
                  <a:pt x="55470" y="8604"/>
                  <a:pt x="60229" y="8604"/>
                </a:cubicBezTo>
                <a:lnTo>
                  <a:pt x="77437" y="8604"/>
                </a:lnTo>
                <a:cubicBezTo>
                  <a:pt x="82196" y="8604"/>
                  <a:pt x="86041" y="12449"/>
                  <a:pt x="86041" y="17208"/>
                </a:cubicBezTo>
                <a:lnTo>
                  <a:pt x="86041" y="34416"/>
                </a:lnTo>
                <a:cubicBezTo>
                  <a:pt x="86041" y="39176"/>
                  <a:pt x="82196" y="43020"/>
                  <a:pt x="77437" y="43020"/>
                </a:cubicBezTo>
                <a:lnTo>
                  <a:pt x="75286" y="43020"/>
                </a:lnTo>
                <a:lnTo>
                  <a:pt x="75286" y="60229"/>
                </a:lnTo>
                <a:lnTo>
                  <a:pt x="107551" y="60229"/>
                </a:lnTo>
                <a:cubicBezTo>
                  <a:pt x="118253" y="60229"/>
                  <a:pt x="126910" y="68887"/>
                  <a:pt x="126910" y="79588"/>
                </a:cubicBezTo>
                <a:lnTo>
                  <a:pt x="126910" y="94645"/>
                </a:lnTo>
                <a:lnTo>
                  <a:pt x="129061" y="94645"/>
                </a:lnTo>
                <a:cubicBezTo>
                  <a:pt x="133821" y="94645"/>
                  <a:pt x="137665" y="98490"/>
                  <a:pt x="137665" y="103249"/>
                </a:cubicBezTo>
                <a:lnTo>
                  <a:pt x="137665" y="120457"/>
                </a:lnTo>
                <a:cubicBezTo>
                  <a:pt x="137665" y="125216"/>
                  <a:pt x="133821" y="129061"/>
                  <a:pt x="129061" y="129061"/>
                </a:cubicBezTo>
                <a:lnTo>
                  <a:pt x="111853" y="129061"/>
                </a:lnTo>
                <a:cubicBezTo>
                  <a:pt x="107094" y="129061"/>
                  <a:pt x="103249" y="125216"/>
                  <a:pt x="103249" y="120457"/>
                </a:cubicBezTo>
                <a:lnTo>
                  <a:pt x="103249" y="103249"/>
                </a:lnTo>
                <a:cubicBezTo>
                  <a:pt x="103249" y="98490"/>
                  <a:pt x="107094" y="94645"/>
                  <a:pt x="111853" y="94645"/>
                </a:cubicBezTo>
                <a:lnTo>
                  <a:pt x="114004" y="94645"/>
                </a:lnTo>
                <a:lnTo>
                  <a:pt x="114004" y="79588"/>
                </a:lnTo>
                <a:cubicBezTo>
                  <a:pt x="114004" y="76012"/>
                  <a:pt x="111127" y="73135"/>
                  <a:pt x="107551" y="73135"/>
                </a:cubicBezTo>
                <a:lnTo>
                  <a:pt x="75286" y="73135"/>
                </a:lnTo>
                <a:lnTo>
                  <a:pt x="75286" y="94645"/>
                </a:lnTo>
                <a:lnTo>
                  <a:pt x="77437" y="94645"/>
                </a:lnTo>
                <a:cubicBezTo>
                  <a:pt x="82196" y="94645"/>
                  <a:pt x="86041" y="98490"/>
                  <a:pt x="86041" y="103249"/>
                </a:cubicBezTo>
                <a:lnTo>
                  <a:pt x="86041" y="120457"/>
                </a:lnTo>
                <a:cubicBezTo>
                  <a:pt x="86041" y="125216"/>
                  <a:pt x="82196" y="129061"/>
                  <a:pt x="77437" y="129061"/>
                </a:cubicBezTo>
                <a:lnTo>
                  <a:pt x="60229" y="129061"/>
                </a:lnTo>
                <a:cubicBezTo>
                  <a:pt x="55470" y="129061"/>
                  <a:pt x="51625" y="125216"/>
                  <a:pt x="51625" y="120457"/>
                </a:cubicBezTo>
                <a:lnTo>
                  <a:pt x="51625" y="103249"/>
                </a:lnTo>
                <a:cubicBezTo>
                  <a:pt x="51625" y="98490"/>
                  <a:pt x="55470" y="94645"/>
                  <a:pt x="60229" y="94645"/>
                </a:cubicBezTo>
                <a:lnTo>
                  <a:pt x="62380" y="94645"/>
                </a:lnTo>
                <a:lnTo>
                  <a:pt x="62380" y="73135"/>
                </a:lnTo>
                <a:lnTo>
                  <a:pt x="30114" y="73135"/>
                </a:lnTo>
                <a:cubicBezTo>
                  <a:pt x="26538" y="73135"/>
                  <a:pt x="23661" y="76012"/>
                  <a:pt x="23661" y="79588"/>
                </a:cubicBezTo>
                <a:lnTo>
                  <a:pt x="23661" y="94645"/>
                </a:lnTo>
                <a:lnTo>
                  <a:pt x="25812" y="94645"/>
                </a:lnTo>
                <a:cubicBezTo>
                  <a:pt x="30571" y="94645"/>
                  <a:pt x="34416" y="98490"/>
                  <a:pt x="34416" y="103249"/>
                </a:cubicBezTo>
                <a:lnTo>
                  <a:pt x="34416" y="120457"/>
                </a:lnTo>
                <a:cubicBezTo>
                  <a:pt x="34416" y="125216"/>
                  <a:pt x="30571" y="129061"/>
                  <a:pt x="25812" y="129061"/>
                </a:cubicBezTo>
                <a:lnTo>
                  <a:pt x="8604" y="129061"/>
                </a:lnTo>
                <a:cubicBezTo>
                  <a:pt x="3845" y="129061"/>
                  <a:pt x="0" y="125216"/>
                  <a:pt x="0" y="120457"/>
                </a:cubicBezTo>
                <a:lnTo>
                  <a:pt x="0" y="103249"/>
                </a:lnTo>
                <a:cubicBezTo>
                  <a:pt x="0" y="98490"/>
                  <a:pt x="3845" y="94645"/>
                  <a:pt x="8604" y="94645"/>
                </a:cubicBezTo>
                <a:lnTo>
                  <a:pt x="10755" y="94645"/>
                </a:lnTo>
                <a:lnTo>
                  <a:pt x="10755" y="79588"/>
                </a:lnTo>
                <a:cubicBezTo>
                  <a:pt x="10755" y="68887"/>
                  <a:pt x="19413" y="60229"/>
                  <a:pt x="30114" y="60229"/>
                </a:cubicBezTo>
                <a:lnTo>
                  <a:pt x="62380" y="60229"/>
                </a:lnTo>
                <a:lnTo>
                  <a:pt x="62380" y="43020"/>
                </a:lnTo>
                <a:lnTo>
                  <a:pt x="60229" y="43020"/>
                </a:lnTo>
                <a:cubicBezTo>
                  <a:pt x="55470" y="43020"/>
                  <a:pt x="51625" y="39176"/>
                  <a:pt x="51625" y="34416"/>
                </a:cubicBezTo>
                <a:lnTo>
                  <a:pt x="51625" y="1720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7" name="Text 25"/>
          <p:cNvSpPr/>
          <p:nvPr/>
        </p:nvSpPr>
        <p:spPr>
          <a:xfrm>
            <a:off x="969395" y="5351746"/>
            <a:ext cx="2331709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Hierarchical Splits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9395" y="5558244"/>
            <a:ext cx="2331709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split creates orthogonal divisions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21982" y="5902408"/>
            <a:ext cx="5308725" cy="619495"/>
          </a:xfrm>
          <a:custGeom>
            <a:avLst/>
            <a:gdLst/>
            <a:ahLst/>
            <a:cxnLst/>
            <a:rect l="l" t="t" r="r" b="b"/>
            <a:pathLst>
              <a:path w="5308725" h="619495">
                <a:moveTo>
                  <a:pt x="68832" y="0"/>
                </a:moveTo>
                <a:lnTo>
                  <a:pt x="5239893" y="0"/>
                </a:lnTo>
                <a:cubicBezTo>
                  <a:pt x="5277883" y="0"/>
                  <a:pt x="5308725" y="30843"/>
                  <a:pt x="5308725" y="68832"/>
                </a:cubicBezTo>
                <a:lnTo>
                  <a:pt x="5308725" y="550663"/>
                </a:lnTo>
                <a:cubicBezTo>
                  <a:pt x="5308725" y="588652"/>
                  <a:pt x="5277883" y="619495"/>
                  <a:pt x="5239893" y="619495"/>
                </a:cubicBezTo>
                <a:lnTo>
                  <a:pt x="68832" y="619495"/>
                </a:lnTo>
                <a:cubicBezTo>
                  <a:pt x="30843" y="619495"/>
                  <a:pt x="0" y="588652"/>
                  <a:pt x="0" y="550663"/>
                </a:cubicBezTo>
                <a:lnTo>
                  <a:pt x="0" y="68832"/>
                </a:lnTo>
                <a:cubicBezTo>
                  <a:pt x="0" y="30817"/>
                  <a:pt x="30817" y="0"/>
                  <a:pt x="688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51043" y="6034339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116908" y="18848"/>
                </a:moveTo>
                <a:cubicBezTo>
                  <a:pt x="120753" y="21645"/>
                  <a:pt x="121613" y="27022"/>
                  <a:pt x="118817" y="30867"/>
                </a:cubicBezTo>
                <a:lnTo>
                  <a:pt x="49984" y="125512"/>
                </a:lnTo>
                <a:cubicBezTo>
                  <a:pt x="48506" y="127556"/>
                  <a:pt x="46220" y="128819"/>
                  <a:pt x="43693" y="129035"/>
                </a:cubicBezTo>
                <a:cubicBezTo>
                  <a:pt x="41165" y="129250"/>
                  <a:pt x="38718" y="128309"/>
                  <a:pt x="36944" y="126534"/>
                </a:cubicBezTo>
                <a:lnTo>
                  <a:pt x="2527" y="92118"/>
                </a:lnTo>
                <a:cubicBezTo>
                  <a:pt x="-834" y="88757"/>
                  <a:pt x="-834" y="83298"/>
                  <a:pt x="2527" y="79937"/>
                </a:cubicBezTo>
                <a:cubicBezTo>
                  <a:pt x="5888" y="76576"/>
                  <a:pt x="11347" y="76576"/>
                  <a:pt x="14708" y="79937"/>
                </a:cubicBezTo>
                <a:lnTo>
                  <a:pt x="41999" y="107229"/>
                </a:lnTo>
                <a:lnTo>
                  <a:pt x="104916" y="20730"/>
                </a:lnTo>
                <a:cubicBezTo>
                  <a:pt x="107712" y="16886"/>
                  <a:pt x="113090" y="16025"/>
                  <a:pt x="116935" y="1882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1" name="Text 29"/>
          <p:cNvSpPr/>
          <p:nvPr/>
        </p:nvSpPr>
        <p:spPr>
          <a:xfrm>
            <a:off x="843946" y="6005657"/>
            <a:ext cx="495234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to interpret and visualize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51043" y="6240837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116908" y="18848"/>
                </a:moveTo>
                <a:cubicBezTo>
                  <a:pt x="120753" y="21645"/>
                  <a:pt x="121613" y="27022"/>
                  <a:pt x="118817" y="30867"/>
                </a:cubicBezTo>
                <a:lnTo>
                  <a:pt x="49984" y="125512"/>
                </a:lnTo>
                <a:cubicBezTo>
                  <a:pt x="48506" y="127556"/>
                  <a:pt x="46220" y="128819"/>
                  <a:pt x="43693" y="129035"/>
                </a:cubicBezTo>
                <a:cubicBezTo>
                  <a:pt x="41165" y="129250"/>
                  <a:pt x="38718" y="128309"/>
                  <a:pt x="36944" y="126534"/>
                </a:cubicBezTo>
                <a:lnTo>
                  <a:pt x="2527" y="92118"/>
                </a:lnTo>
                <a:cubicBezTo>
                  <a:pt x="-834" y="88757"/>
                  <a:pt x="-834" y="83298"/>
                  <a:pt x="2527" y="79937"/>
                </a:cubicBezTo>
                <a:cubicBezTo>
                  <a:pt x="5888" y="76576"/>
                  <a:pt x="11347" y="76576"/>
                  <a:pt x="14708" y="79937"/>
                </a:cubicBezTo>
                <a:lnTo>
                  <a:pt x="41999" y="107229"/>
                </a:lnTo>
                <a:lnTo>
                  <a:pt x="104916" y="20730"/>
                </a:lnTo>
                <a:cubicBezTo>
                  <a:pt x="107712" y="16886"/>
                  <a:pt x="113090" y="16025"/>
                  <a:pt x="116935" y="1882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3" name="Text 31"/>
          <p:cNvSpPr/>
          <p:nvPr/>
        </p:nvSpPr>
        <p:spPr>
          <a:xfrm>
            <a:off x="843946" y="6212155"/>
            <a:ext cx="495234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May create complex boundaries with deep trees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84371" y="1379523"/>
            <a:ext cx="5658625" cy="2931128"/>
          </a:xfrm>
          <a:custGeom>
            <a:avLst/>
            <a:gdLst/>
            <a:ahLst/>
            <a:cxnLst/>
            <a:rect l="l" t="t" r="r" b="b"/>
            <a:pathLst>
              <a:path w="5658625" h="2931128">
                <a:moveTo>
                  <a:pt x="103264" y="0"/>
                </a:moveTo>
                <a:lnTo>
                  <a:pt x="5555362" y="0"/>
                </a:lnTo>
                <a:cubicBezTo>
                  <a:pt x="5612393" y="0"/>
                  <a:pt x="5658625" y="46233"/>
                  <a:pt x="5658625" y="103264"/>
                </a:cubicBezTo>
                <a:lnTo>
                  <a:pt x="5658625" y="2827864"/>
                </a:lnTo>
                <a:cubicBezTo>
                  <a:pt x="5658625" y="2884895"/>
                  <a:pt x="5612393" y="2931128"/>
                  <a:pt x="5555362" y="2931128"/>
                </a:cubicBezTo>
                <a:lnTo>
                  <a:pt x="103264" y="2931128"/>
                </a:lnTo>
                <a:cubicBezTo>
                  <a:pt x="46233" y="2931128"/>
                  <a:pt x="0" y="2884895"/>
                  <a:pt x="0" y="2827864"/>
                </a:cubicBezTo>
                <a:lnTo>
                  <a:pt x="0" y="103264"/>
                </a:lnTo>
                <a:cubicBezTo>
                  <a:pt x="0" y="46271"/>
                  <a:pt x="46271" y="0"/>
                  <a:pt x="103264" y="0"/>
                </a:cubicBezTo>
                <a:close/>
              </a:path>
            </a:pathLst>
          </a:custGeom>
          <a:gradFill rotWithShape="1" flip="none">
            <a:gsLst>
              <a:gs pos="0">
                <a:srgbClr val="C9A86A">
                  <a:alpha val="20000"/>
                </a:srgbClr>
              </a:gs>
              <a:gs pos="100000">
                <a:srgbClr val="C9A86A">
                  <a:alpha val="5000"/>
                </a:srgbClr>
              </a:gs>
            </a:gsLst>
            <a:lin ang="2700000" scaled="1"/>
          </a:gradFill>
          <a:ln w="8467">
            <a:solidFill>
              <a:srgbClr val="C9A86A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380832" y="1588892"/>
            <a:ext cx="172082" cy="172082"/>
          </a:xfrm>
          <a:custGeom>
            <a:avLst/>
            <a:gdLst/>
            <a:ahLst/>
            <a:cxnLst/>
            <a:rect l="l" t="t" r="r" b="b"/>
            <a:pathLst>
              <a:path w="172082" h="172082">
                <a:moveTo>
                  <a:pt x="0" y="26888"/>
                </a:moveTo>
                <a:cubicBezTo>
                  <a:pt x="0" y="17981"/>
                  <a:pt x="7226" y="10755"/>
                  <a:pt x="16133" y="10755"/>
                </a:cubicBezTo>
                <a:lnTo>
                  <a:pt x="48398" y="10755"/>
                </a:lnTo>
                <a:cubicBezTo>
                  <a:pt x="57305" y="10755"/>
                  <a:pt x="64531" y="17981"/>
                  <a:pt x="64531" y="26888"/>
                </a:cubicBezTo>
                <a:lnTo>
                  <a:pt x="64531" y="32265"/>
                </a:lnTo>
                <a:lnTo>
                  <a:pt x="107551" y="32265"/>
                </a:lnTo>
                <a:lnTo>
                  <a:pt x="107551" y="26888"/>
                </a:lnTo>
                <a:cubicBezTo>
                  <a:pt x="107551" y="17981"/>
                  <a:pt x="114777" y="10755"/>
                  <a:pt x="123684" y="10755"/>
                </a:cubicBezTo>
                <a:lnTo>
                  <a:pt x="155949" y="10755"/>
                </a:lnTo>
                <a:cubicBezTo>
                  <a:pt x="164856" y="10755"/>
                  <a:pt x="172082" y="17981"/>
                  <a:pt x="172082" y="26888"/>
                </a:cubicBezTo>
                <a:lnTo>
                  <a:pt x="172082" y="59153"/>
                </a:lnTo>
                <a:cubicBezTo>
                  <a:pt x="172082" y="68060"/>
                  <a:pt x="164856" y="75286"/>
                  <a:pt x="155949" y="75286"/>
                </a:cubicBezTo>
                <a:lnTo>
                  <a:pt x="123684" y="75286"/>
                </a:lnTo>
                <a:cubicBezTo>
                  <a:pt x="114777" y="75286"/>
                  <a:pt x="107551" y="68060"/>
                  <a:pt x="107551" y="59153"/>
                </a:cubicBezTo>
                <a:lnTo>
                  <a:pt x="107551" y="53776"/>
                </a:lnTo>
                <a:lnTo>
                  <a:pt x="64531" y="53776"/>
                </a:lnTo>
                <a:lnTo>
                  <a:pt x="64531" y="59153"/>
                </a:lnTo>
                <a:cubicBezTo>
                  <a:pt x="64531" y="61607"/>
                  <a:pt x="63959" y="63959"/>
                  <a:pt x="62985" y="66043"/>
                </a:cubicBezTo>
                <a:lnTo>
                  <a:pt x="86041" y="96796"/>
                </a:lnTo>
                <a:lnTo>
                  <a:pt x="112929" y="96796"/>
                </a:lnTo>
                <a:cubicBezTo>
                  <a:pt x="121835" y="96796"/>
                  <a:pt x="129061" y="104022"/>
                  <a:pt x="129061" y="112929"/>
                </a:cubicBezTo>
                <a:lnTo>
                  <a:pt x="129061" y="145194"/>
                </a:lnTo>
                <a:cubicBezTo>
                  <a:pt x="129061" y="154101"/>
                  <a:pt x="121835" y="161327"/>
                  <a:pt x="112929" y="161327"/>
                </a:cubicBezTo>
                <a:lnTo>
                  <a:pt x="80663" y="161327"/>
                </a:lnTo>
                <a:cubicBezTo>
                  <a:pt x="71757" y="161327"/>
                  <a:pt x="64531" y="154101"/>
                  <a:pt x="64531" y="145194"/>
                </a:cubicBezTo>
                <a:lnTo>
                  <a:pt x="64531" y="112929"/>
                </a:lnTo>
                <a:cubicBezTo>
                  <a:pt x="64531" y="110475"/>
                  <a:pt x="65102" y="108123"/>
                  <a:pt x="66077" y="106039"/>
                </a:cubicBezTo>
                <a:lnTo>
                  <a:pt x="43020" y="75286"/>
                </a:lnTo>
                <a:lnTo>
                  <a:pt x="16133" y="75286"/>
                </a:lnTo>
                <a:cubicBezTo>
                  <a:pt x="7226" y="75286"/>
                  <a:pt x="0" y="68060"/>
                  <a:pt x="0" y="59153"/>
                </a:cubicBezTo>
                <a:lnTo>
                  <a:pt x="0" y="26888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6" name="Text 34"/>
          <p:cNvSpPr/>
          <p:nvPr/>
        </p:nvSpPr>
        <p:spPr>
          <a:xfrm>
            <a:off x="6677673" y="1554476"/>
            <a:ext cx="1333634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KNN Boundaries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59321" y="1933056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8" name="Shape 36"/>
          <p:cNvSpPr/>
          <p:nvPr/>
        </p:nvSpPr>
        <p:spPr>
          <a:xfrm>
            <a:off x="6462570" y="2036305"/>
            <a:ext cx="137665" cy="137665"/>
          </a:xfrm>
          <a:custGeom>
            <a:avLst/>
            <a:gdLst/>
            <a:ahLst/>
            <a:cxnLst/>
            <a:rect l="l" t="t" r="r" b="b"/>
            <a:pathLst>
              <a:path w="137665" h="137665">
                <a:moveTo>
                  <a:pt x="17208" y="25812"/>
                </a:moveTo>
                <a:cubicBezTo>
                  <a:pt x="17208" y="21053"/>
                  <a:pt x="21053" y="17208"/>
                  <a:pt x="25812" y="17208"/>
                </a:cubicBezTo>
                <a:lnTo>
                  <a:pt x="68833" y="17208"/>
                </a:lnTo>
                <a:cubicBezTo>
                  <a:pt x="73592" y="17208"/>
                  <a:pt x="77437" y="21053"/>
                  <a:pt x="77437" y="25812"/>
                </a:cubicBezTo>
                <a:lnTo>
                  <a:pt x="77437" y="103249"/>
                </a:lnTo>
                <a:lnTo>
                  <a:pt x="103249" y="103249"/>
                </a:lnTo>
                <a:lnTo>
                  <a:pt x="103249" y="68833"/>
                </a:lnTo>
                <a:cubicBezTo>
                  <a:pt x="103249" y="64074"/>
                  <a:pt x="107094" y="60229"/>
                  <a:pt x="111853" y="60229"/>
                </a:cubicBezTo>
                <a:lnTo>
                  <a:pt x="129061" y="60229"/>
                </a:lnTo>
                <a:cubicBezTo>
                  <a:pt x="133821" y="60229"/>
                  <a:pt x="137665" y="64074"/>
                  <a:pt x="137665" y="68833"/>
                </a:cubicBezTo>
                <a:cubicBezTo>
                  <a:pt x="137665" y="73592"/>
                  <a:pt x="133821" y="77437"/>
                  <a:pt x="129061" y="77437"/>
                </a:cubicBezTo>
                <a:lnTo>
                  <a:pt x="120457" y="77437"/>
                </a:lnTo>
                <a:lnTo>
                  <a:pt x="120457" y="111853"/>
                </a:lnTo>
                <a:cubicBezTo>
                  <a:pt x="120457" y="116612"/>
                  <a:pt x="116612" y="120457"/>
                  <a:pt x="111853" y="120457"/>
                </a:cubicBezTo>
                <a:lnTo>
                  <a:pt x="68833" y="120457"/>
                </a:lnTo>
                <a:cubicBezTo>
                  <a:pt x="64074" y="120457"/>
                  <a:pt x="60229" y="116612"/>
                  <a:pt x="60229" y="111853"/>
                </a:cubicBezTo>
                <a:lnTo>
                  <a:pt x="60229" y="34416"/>
                </a:lnTo>
                <a:lnTo>
                  <a:pt x="34416" y="34416"/>
                </a:lnTo>
                <a:lnTo>
                  <a:pt x="34416" y="68833"/>
                </a:lnTo>
                <a:cubicBezTo>
                  <a:pt x="34416" y="73592"/>
                  <a:pt x="30571" y="77437"/>
                  <a:pt x="25812" y="77437"/>
                </a:cubicBezTo>
                <a:lnTo>
                  <a:pt x="8604" y="77437"/>
                </a:lnTo>
                <a:cubicBezTo>
                  <a:pt x="3845" y="77437"/>
                  <a:pt x="0" y="73592"/>
                  <a:pt x="0" y="68833"/>
                </a:cubicBezTo>
                <a:cubicBezTo>
                  <a:pt x="0" y="64074"/>
                  <a:pt x="3845" y="60229"/>
                  <a:pt x="8604" y="60229"/>
                </a:cubicBezTo>
                <a:lnTo>
                  <a:pt x="17208" y="60229"/>
                </a:lnTo>
                <a:lnTo>
                  <a:pt x="17208" y="25812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9" name="Text 37"/>
          <p:cNvSpPr/>
          <p:nvPr/>
        </p:nvSpPr>
        <p:spPr>
          <a:xfrm>
            <a:off x="6806734" y="1933056"/>
            <a:ext cx="2228460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Non-Linear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806734" y="2139554"/>
            <a:ext cx="2228460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Complex, irregular boundary shapes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59321" y="2449301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2" name="Shape 40"/>
          <p:cNvSpPr/>
          <p:nvPr/>
        </p:nvSpPr>
        <p:spPr>
          <a:xfrm>
            <a:off x="6462570" y="2552550"/>
            <a:ext cx="137665" cy="137665"/>
          </a:xfrm>
          <a:custGeom>
            <a:avLst/>
            <a:gdLst/>
            <a:ahLst/>
            <a:cxnLst/>
            <a:rect l="l" t="t" r="r" b="b"/>
            <a:pathLst>
              <a:path w="137665" h="137665">
                <a:moveTo>
                  <a:pt x="0" y="68833"/>
                </a:moveTo>
                <a:cubicBezTo>
                  <a:pt x="0" y="30843"/>
                  <a:pt x="30843" y="0"/>
                  <a:pt x="68833" y="0"/>
                </a:cubicBezTo>
                <a:cubicBezTo>
                  <a:pt x="106823" y="0"/>
                  <a:pt x="137665" y="30843"/>
                  <a:pt x="137665" y="68833"/>
                </a:cubicBezTo>
                <a:cubicBezTo>
                  <a:pt x="137665" y="106823"/>
                  <a:pt x="106823" y="137665"/>
                  <a:pt x="68833" y="137665"/>
                </a:cubicBezTo>
                <a:cubicBezTo>
                  <a:pt x="30843" y="137665"/>
                  <a:pt x="0" y="106823"/>
                  <a:pt x="0" y="68833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3" name="Text 41"/>
          <p:cNvSpPr/>
          <p:nvPr/>
        </p:nvSpPr>
        <p:spPr>
          <a:xfrm>
            <a:off x="6806734" y="2449301"/>
            <a:ext cx="251239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Density-Dependent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806734" y="2655800"/>
            <a:ext cx="251239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Shape depends on data point distribution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59321" y="2965547"/>
            <a:ext cx="344164" cy="344164"/>
          </a:xfrm>
          <a:custGeom>
            <a:avLst/>
            <a:gdLst/>
            <a:ahLst/>
            <a:cxnLst/>
            <a:rect l="l" t="t" r="r" b="b"/>
            <a:pathLst>
              <a:path w="344164" h="344164">
                <a:moveTo>
                  <a:pt x="68833" y="0"/>
                </a:moveTo>
                <a:lnTo>
                  <a:pt x="275331" y="0"/>
                </a:lnTo>
                <a:cubicBezTo>
                  <a:pt x="313346" y="0"/>
                  <a:pt x="344164" y="30817"/>
                  <a:pt x="344164" y="68833"/>
                </a:cubicBezTo>
                <a:lnTo>
                  <a:pt x="344164" y="275331"/>
                </a:lnTo>
                <a:cubicBezTo>
                  <a:pt x="344164" y="313346"/>
                  <a:pt x="313346" y="344164"/>
                  <a:pt x="275331" y="344164"/>
                </a:cubicBezTo>
                <a:lnTo>
                  <a:pt x="68833" y="344164"/>
                </a:lnTo>
                <a:cubicBezTo>
                  <a:pt x="30817" y="344164"/>
                  <a:pt x="0" y="313346"/>
                  <a:pt x="0" y="275331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6" name="Shape 44"/>
          <p:cNvSpPr/>
          <p:nvPr/>
        </p:nvSpPr>
        <p:spPr>
          <a:xfrm>
            <a:off x="6471174" y="3068796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8604" y="8604"/>
                </a:moveTo>
                <a:cubicBezTo>
                  <a:pt x="3845" y="8604"/>
                  <a:pt x="0" y="12449"/>
                  <a:pt x="0" y="17208"/>
                </a:cubicBezTo>
                <a:lnTo>
                  <a:pt x="0" y="43020"/>
                </a:lnTo>
                <a:cubicBezTo>
                  <a:pt x="0" y="47780"/>
                  <a:pt x="3845" y="51625"/>
                  <a:pt x="8604" y="51625"/>
                </a:cubicBezTo>
                <a:cubicBezTo>
                  <a:pt x="13363" y="51625"/>
                  <a:pt x="17208" y="47780"/>
                  <a:pt x="17208" y="43020"/>
                </a:cubicBezTo>
                <a:lnTo>
                  <a:pt x="17208" y="25812"/>
                </a:lnTo>
                <a:lnTo>
                  <a:pt x="34416" y="25812"/>
                </a:lnTo>
                <a:cubicBezTo>
                  <a:pt x="39176" y="25812"/>
                  <a:pt x="43020" y="21967"/>
                  <a:pt x="43020" y="17208"/>
                </a:cubicBezTo>
                <a:cubicBezTo>
                  <a:pt x="43020" y="12449"/>
                  <a:pt x="39176" y="8604"/>
                  <a:pt x="34416" y="8604"/>
                </a:cubicBezTo>
                <a:lnTo>
                  <a:pt x="8604" y="8604"/>
                </a:lnTo>
                <a:close/>
                <a:moveTo>
                  <a:pt x="17208" y="94645"/>
                </a:moveTo>
                <a:cubicBezTo>
                  <a:pt x="17208" y="89886"/>
                  <a:pt x="13363" y="86041"/>
                  <a:pt x="8604" y="86041"/>
                </a:cubicBezTo>
                <a:cubicBezTo>
                  <a:pt x="3845" y="86041"/>
                  <a:pt x="0" y="89886"/>
                  <a:pt x="0" y="94645"/>
                </a:cubicBezTo>
                <a:lnTo>
                  <a:pt x="0" y="120457"/>
                </a:lnTo>
                <a:cubicBezTo>
                  <a:pt x="0" y="125216"/>
                  <a:pt x="3845" y="129061"/>
                  <a:pt x="8604" y="129061"/>
                </a:cubicBezTo>
                <a:lnTo>
                  <a:pt x="34416" y="129061"/>
                </a:lnTo>
                <a:cubicBezTo>
                  <a:pt x="39176" y="129061"/>
                  <a:pt x="43020" y="125216"/>
                  <a:pt x="43020" y="120457"/>
                </a:cubicBezTo>
                <a:cubicBezTo>
                  <a:pt x="43020" y="115698"/>
                  <a:pt x="39176" y="111853"/>
                  <a:pt x="34416" y="111853"/>
                </a:cubicBezTo>
                <a:lnTo>
                  <a:pt x="17208" y="111853"/>
                </a:lnTo>
                <a:lnTo>
                  <a:pt x="17208" y="94645"/>
                </a:lnTo>
                <a:close/>
                <a:moveTo>
                  <a:pt x="86041" y="8604"/>
                </a:moveTo>
                <a:cubicBezTo>
                  <a:pt x="81282" y="8604"/>
                  <a:pt x="77437" y="12449"/>
                  <a:pt x="77437" y="17208"/>
                </a:cubicBezTo>
                <a:cubicBezTo>
                  <a:pt x="77437" y="21967"/>
                  <a:pt x="81282" y="25812"/>
                  <a:pt x="86041" y="25812"/>
                </a:cubicBezTo>
                <a:lnTo>
                  <a:pt x="103249" y="25812"/>
                </a:lnTo>
                <a:lnTo>
                  <a:pt x="103249" y="43020"/>
                </a:lnTo>
                <a:cubicBezTo>
                  <a:pt x="103249" y="47780"/>
                  <a:pt x="107094" y="51625"/>
                  <a:pt x="111853" y="51625"/>
                </a:cubicBezTo>
                <a:cubicBezTo>
                  <a:pt x="116612" y="51625"/>
                  <a:pt x="120457" y="47780"/>
                  <a:pt x="120457" y="43020"/>
                </a:cubicBezTo>
                <a:lnTo>
                  <a:pt x="120457" y="17208"/>
                </a:lnTo>
                <a:cubicBezTo>
                  <a:pt x="120457" y="12449"/>
                  <a:pt x="116612" y="8604"/>
                  <a:pt x="111853" y="8604"/>
                </a:cubicBezTo>
                <a:lnTo>
                  <a:pt x="86041" y="8604"/>
                </a:lnTo>
                <a:close/>
                <a:moveTo>
                  <a:pt x="120457" y="94645"/>
                </a:moveTo>
                <a:cubicBezTo>
                  <a:pt x="120457" y="89886"/>
                  <a:pt x="116612" y="86041"/>
                  <a:pt x="111853" y="86041"/>
                </a:cubicBezTo>
                <a:cubicBezTo>
                  <a:pt x="107094" y="86041"/>
                  <a:pt x="103249" y="89886"/>
                  <a:pt x="103249" y="94645"/>
                </a:cubicBezTo>
                <a:lnTo>
                  <a:pt x="103249" y="111853"/>
                </a:lnTo>
                <a:lnTo>
                  <a:pt x="86041" y="111853"/>
                </a:lnTo>
                <a:cubicBezTo>
                  <a:pt x="81282" y="111853"/>
                  <a:pt x="77437" y="115698"/>
                  <a:pt x="77437" y="120457"/>
                </a:cubicBezTo>
                <a:cubicBezTo>
                  <a:pt x="77437" y="125216"/>
                  <a:pt x="81282" y="129061"/>
                  <a:pt x="86041" y="129061"/>
                </a:cubicBezTo>
                <a:lnTo>
                  <a:pt x="111853" y="129061"/>
                </a:lnTo>
                <a:cubicBezTo>
                  <a:pt x="116612" y="129061"/>
                  <a:pt x="120457" y="125216"/>
                  <a:pt x="120457" y="120457"/>
                </a:cubicBezTo>
                <a:lnTo>
                  <a:pt x="120457" y="94645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Text 45"/>
          <p:cNvSpPr/>
          <p:nvPr/>
        </p:nvSpPr>
        <p:spPr>
          <a:xfrm>
            <a:off x="6806734" y="2965547"/>
            <a:ext cx="2099399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k-Dependent Smoothness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806734" y="3172045"/>
            <a:ext cx="2099399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Small k = jagged, Large k = smooth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59321" y="3516209"/>
            <a:ext cx="5308725" cy="619495"/>
          </a:xfrm>
          <a:custGeom>
            <a:avLst/>
            <a:gdLst/>
            <a:ahLst/>
            <a:cxnLst/>
            <a:rect l="l" t="t" r="r" b="b"/>
            <a:pathLst>
              <a:path w="5308725" h="619495">
                <a:moveTo>
                  <a:pt x="68832" y="0"/>
                </a:moveTo>
                <a:lnTo>
                  <a:pt x="5239893" y="0"/>
                </a:lnTo>
                <a:cubicBezTo>
                  <a:pt x="5277883" y="0"/>
                  <a:pt x="5308725" y="30843"/>
                  <a:pt x="5308725" y="68832"/>
                </a:cubicBezTo>
                <a:lnTo>
                  <a:pt x="5308725" y="550663"/>
                </a:lnTo>
                <a:cubicBezTo>
                  <a:pt x="5308725" y="588652"/>
                  <a:pt x="5277883" y="619495"/>
                  <a:pt x="5239893" y="619495"/>
                </a:cubicBezTo>
                <a:lnTo>
                  <a:pt x="68832" y="619495"/>
                </a:lnTo>
                <a:cubicBezTo>
                  <a:pt x="30843" y="619495"/>
                  <a:pt x="0" y="588652"/>
                  <a:pt x="0" y="550663"/>
                </a:cubicBezTo>
                <a:lnTo>
                  <a:pt x="0" y="68832"/>
                </a:lnTo>
                <a:cubicBezTo>
                  <a:pt x="0" y="30817"/>
                  <a:pt x="30817" y="0"/>
                  <a:pt x="688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488383" y="3648135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116908" y="18848"/>
                </a:moveTo>
                <a:cubicBezTo>
                  <a:pt x="120753" y="21645"/>
                  <a:pt x="121613" y="27022"/>
                  <a:pt x="118817" y="30867"/>
                </a:cubicBezTo>
                <a:lnTo>
                  <a:pt x="49984" y="125512"/>
                </a:lnTo>
                <a:cubicBezTo>
                  <a:pt x="48506" y="127556"/>
                  <a:pt x="46220" y="128819"/>
                  <a:pt x="43693" y="129035"/>
                </a:cubicBezTo>
                <a:cubicBezTo>
                  <a:pt x="41165" y="129250"/>
                  <a:pt x="38718" y="128309"/>
                  <a:pt x="36944" y="126534"/>
                </a:cubicBezTo>
                <a:lnTo>
                  <a:pt x="2527" y="92118"/>
                </a:lnTo>
                <a:cubicBezTo>
                  <a:pt x="-834" y="88757"/>
                  <a:pt x="-834" y="83298"/>
                  <a:pt x="2527" y="79937"/>
                </a:cubicBezTo>
                <a:cubicBezTo>
                  <a:pt x="5888" y="76576"/>
                  <a:pt x="11347" y="76576"/>
                  <a:pt x="14708" y="79937"/>
                </a:cubicBezTo>
                <a:lnTo>
                  <a:pt x="41999" y="107229"/>
                </a:lnTo>
                <a:lnTo>
                  <a:pt x="104916" y="20730"/>
                </a:lnTo>
                <a:cubicBezTo>
                  <a:pt x="107712" y="16886"/>
                  <a:pt x="113090" y="16025"/>
                  <a:pt x="116935" y="18821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1" name="Text 49"/>
          <p:cNvSpPr/>
          <p:nvPr/>
        </p:nvSpPr>
        <p:spPr>
          <a:xfrm>
            <a:off x="6681286" y="3619458"/>
            <a:ext cx="495234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Highly flexible and adaptive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88383" y="3854634"/>
            <a:ext cx="120457" cy="137665"/>
          </a:xfrm>
          <a:custGeom>
            <a:avLst/>
            <a:gdLst/>
            <a:ahLst/>
            <a:cxnLst/>
            <a:rect l="l" t="t" r="r" b="b"/>
            <a:pathLst>
              <a:path w="120457" h="137665">
                <a:moveTo>
                  <a:pt x="116908" y="18848"/>
                </a:moveTo>
                <a:cubicBezTo>
                  <a:pt x="120753" y="21645"/>
                  <a:pt x="121613" y="27022"/>
                  <a:pt x="118817" y="30867"/>
                </a:cubicBezTo>
                <a:lnTo>
                  <a:pt x="49984" y="125512"/>
                </a:lnTo>
                <a:cubicBezTo>
                  <a:pt x="48506" y="127556"/>
                  <a:pt x="46220" y="128819"/>
                  <a:pt x="43693" y="129035"/>
                </a:cubicBezTo>
                <a:cubicBezTo>
                  <a:pt x="41165" y="129250"/>
                  <a:pt x="38718" y="128309"/>
                  <a:pt x="36944" y="126534"/>
                </a:cubicBezTo>
                <a:lnTo>
                  <a:pt x="2527" y="92118"/>
                </a:lnTo>
                <a:cubicBezTo>
                  <a:pt x="-834" y="88757"/>
                  <a:pt x="-834" y="83298"/>
                  <a:pt x="2527" y="79937"/>
                </a:cubicBezTo>
                <a:cubicBezTo>
                  <a:pt x="5888" y="76576"/>
                  <a:pt x="11347" y="76576"/>
                  <a:pt x="14708" y="79937"/>
                </a:cubicBezTo>
                <a:lnTo>
                  <a:pt x="41999" y="107229"/>
                </a:lnTo>
                <a:lnTo>
                  <a:pt x="104916" y="20730"/>
                </a:lnTo>
                <a:cubicBezTo>
                  <a:pt x="107712" y="16886"/>
                  <a:pt x="113090" y="16025"/>
                  <a:pt x="116935" y="18821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3" name="Text 51"/>
          <p:cNvSpPr/>
          <p:nvPr/>
        </p:nvSpPr>
        <p:spPr>
          <a:xfrm>
            <a:off x="6681286" y="3825956"/>
            <a:ext cx="495234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 model complex patterns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84371" y="4454054"/>
            <a:ext cx="5658625" cy="2397674"/>
          </a:xfrm>
          <a:custGeom>
            <a:avLst/>
            <a:gdLst/>
            <a:ahLst/>
            <a:cxnLst/>
            <a:rect l="l" t="t" r="r" b="b"/>
            <a:pathLst>
              <a:path w="5658625" h="2397674">
                <a:moveTo>
                  <a:pt x="103244" y="0"/>
                </a:moveTo>
                <a:lnTo>
                  <a:pt x="5555381" y="0"/>
                </a:lnTo>
                <a:cubicBezTo>
                  <a:pt x="5612401" y="0"/>
                  <a:pt x="5658625" y="46224"/>
                  <a:pt x="5658625" y="103244"/>
                </a:cubicBezTo>
                <a:lnTo>
                  <a:pt x="5658625" y="2294430"/>
                </a:lnTo>
                <a:cubicBezTo>
                  <a:pt x="5658625" y="2351450"/>
                  <a:pt x="5612401" y="2397674"/>
                  <a:pt x="5555381" y="2397674"/>
                </a:cubicBezTo>
                <a:lnTo>
                  <a:pt x="103244" y="2397674"/>
                </a:lnTo>
                <a:cubicBezTo>
                  <a:pt x="46224" y="2397674"/>
                  <a:pt x="0" y="2351450"/>
                  <a:pt x="0" y="2294430"/>
                </a:cubicBezTo>
                <a:lnTo>
                  <a:pt x="0" y="103244"/>
                </a:lnTo>
                <a:cubicBezTo>
                  <a:pt x="0" y="46262"/>
                  <a:pt x="46262" y="0"/>
                  <a:pt x="103244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359321" y="4663418"/>
            <a:ext cx="215102" cy="172082"/>
          </a:xfrm>
          <a:custGeom>
            <a:avLst/>
            <a:gdLst/>
            <a:ahLst/>
            <a:cxnLst/>
            <a:rect l="l" t="t" r="r" b="b"/>
            <a:pathLst>
              <a:path w="215102" h="172082">
                <a:moveTo>
                  <a:pt x="129061" y="10755"/>
                </a:moveTo>
                <a:lnTo>
                  <a:pt x="172082" y="10755"/>
                </a:lnTo>
                <a:cubicBezTo>
                  <a:pt x="178031" y="10755"/>
                  <a:pt x="182837" y="15561"/>
                  <a:pt x="182837" y="21510"/>
                </a:cubicBezTo>
                <a:cubicBezTo>
                  <a:pt x="182837" y="27459"/>
                  <a:pt x="178031" y="32265"/>
                  <a:pt x="172082" y="32265"/>
                </a:cubicBezTo>
                <a:lnTo>
                  <a:pt x="133901" y="32265"/>
                </a:lnTo>
                <a:cubicBezTo>
                  <a:pt x="132153" y="40937"/>
                  <a:pt x="126205" y="48096"/>
                  <a:pt x="118306" y="51524"/>
                </a:cubicBezTo>
                <a:lnTo>
                  <a:pt x="118306" y="150572"/>
                </a:lnTo>
                <a:lnTo>
                  <a:pt x="172082" y="150572"/>
                </a:lnTo>
                <a:cubicBezTo>
                  <a:pt x="178031" y="150572"/>
                  <a:pt x="182837" y="155378"/>
                  <a:pt x="182837" y="161327"/>
                </a:cubicBezTo>
                <a:cubicBezTo>
                  <a:pt x="182837" y="167276"/>
                  <a:pt x="178031" y="172082"/>
                  <a:pt x="172082" y="172082"/>
                </a:cubicBezTo>
                <a:lnTo>
                  <a:pt x="43020" y="172082"/>
                </a:lnTo>
                <a:cubicBezTo>
                  <a:pt x="37072" y="172082"/>
                  <a:pt x="32265" y="167276"/>
                  <a:pt x="32265" y="161327"/>
                </a:cubicBezTo>
                <a:cubicBezTo>
                  <a:pt x="32265" y="155378"/>
                  <a:pt x="37072" y="150572"/>
                  <a:pt x="43020" y="150572"/>
                </a:cubicBezTo>
                <a:lnTo>
                  <a:pt x="96796" y="150572"/>
                </a:lnTo>
                <a:lnTo>
                  <a:pt x="96796" y="51524"/>
                </a:lnTo>
                <a:cubicBezTo>
                  <a:pt x="88898" y="48062"/>
                  <a:pt x="82949" y="40903"/>
                  <a:pt x="81201" y="32265"/>
                </a:cubicBezTo>
                <a:lnTo>
                  <a:pt x="43020" y="32265"/>
                </a:lnTo>
                <a:cubicBezTo>
                  <a:pt x="37072" y="32265"/>
                  <a:pt x="32265" y="27459"/>
                  <a:pt x="32265" y="21510"/>
                </a:cubicBezTo>
                <a:cubicBezTo>
                  <a:pt x="32265" y="15561"/>
                  <a:pt x="37072" y="10755"/>
                  <a:pt x="43020" y="10755"/>
                </a:cubicBezTo>
                <a:lnTo>
                  <a:pt x="86041" y="10755"/>
                </a:lnTo>
                <a:cubicBezTo>
                  <a:pt x="90948" y="4235"/>
                  <a:pt x="98745" y="0"/>
                  <a:pt x="107551" y="0"/>
                </a:cubicBezTo>
                <a:cubicBezTo>
                  <a:pt x="116357" y="0"/>
                  <a:pt x="124154" y="4235"/>
                  <a:pt x="129061" y="10755"/>
                </a:cubicBezTo>
                <a:close/>
                <a:moveTo>
                  <a:pt x="147748" y="107551"/>
                </a:moveTo>
                <a:lnTo>
                  <a:pt x="196415" y="107551"/>
                </a:lnTo>
                <a:lnTo>
                  <a:pt x="172082" y="65808"/>
                </a:lnTo>
                <a:lnTo>
                  <a:pt x="147748" y="107551"/>
                </a:lnTo>
                <a:close/>
                <a:moveTo>
                  <a:pt x="172082" y="139817"/>
                </a:moveTo>
                <a:cubicBezTo>
                  <a:pt x="150941" y="139817"/>
                  <a:pt x="133363" y="128389"/>
                  <a:pt x="129734" y="113298"/>
                </a:cubicBezTo>
                <a:cubicBezTo>
                  <a:pt x="128860" y="109601"/>
                  <a:pt x="130070" y="105803"/>
                  <a:pt x="131985" y="102510"/>
                </a:cubicBezTo>
                <a:lnTo>
                  <a:pt x="163982" y="47659"/>
                </a:lnTo>
                <a:cubicBezTo>
                  <a:pt x="165662" y="44768"/>
                  <a:pt x="168754" y="43020"/>
                  <a:pt x="172082" y="43020"/>
                </a:cubicBezTo>
                <a:cubicBezTo>
                  <a:pt x="175409" y="43020"/>
                  <a:pt x="178501" y="44802"/>
                  <a:pt x="180182" y="47659"/>
                </a:cubicBezTo>
                <a:lnTo>
                  <a:pt x="212178" y="102510"/>
                </a:lnTo>
                <a:cubicBezTo>
                  <a:pt x="214094" y="105803"/>
                  <a:pt x="215304" y="109601"/>
                  <a:pt x="214430" y="113298"/>
                </a:cubicBezTo>
                <a:cubicBezTo>
                  <a:pt x="210800" y="128356"/>
                  <a:pt x="193222" y="139817"/>
                  <a:pt x="172082" y="139817"/>
                </a:cubicBezTo>
                <a:close/>
                <a:moveTo>
                  <a:pt x="42617" y="65808"/>
                </a:moveTo>
                <a:lnTo>
                  <a:pt x="18284" y="107551"/>
                </a:lnTo>
                <a:lnTo>
                  <a:pt x="66984" y="107551"/>
                </a:lnTo>
                <a:lnTo>
                  <a:pt x="42617" y="65808"/>
                </a:lnTo>
                <a:close/>
                <a:moveTo>
                  <a:pt x="302" y="113298"/>
                </a:moveTo>
                <a:cubicBezTo>
                  <a:pt x="-571" y="109601"/>
                  <a:pt x="639" y="105803"/>
                  <a:pt x="2554" y="102510"/>
                </a:cubicBezTo>
                <a:lnTo>
                  <a:pt x="34551" y="47659"/>
                </a:lnTo>
                <a:cubicBezTo>
                  <a:pt x="36231" y="44768"/>
                  <a:pt x="39323" y="43020"/>
                  <a:pt x="42651" y="43020"/>
                </a:cubicBezTo>
                <a:cubicBezTo>
                  <a:pt x="45978" y="43020"/>
                  <a:pt x="49070" y="44802"/>
                  <a:pt x="50751" y="47659"/>
                </a:cubicBezTo>
                <a:lnTo>
                  <a:pt x="82747" y="102510"/>
                </a:lnTo>
                <a:cubicBezTo>
                  <a:pt x="84663" y="105803"/>
                  <a:pt x="85873" y="109601"/>
                  <a:pt x="84999" y="113298"/>
                </a:cubicBezTo>
                <a:cubicBezTo>
                  <a:pt x="81369" y="128356"/>
                  <a:pt x="63791" y="139817"/>
                  <a:pt x="42651" y="139817"/>
                </a:cubicBezTo>
                <a:cubicBezTo>
                  <a:pt x="21510" y="139817"/>
                  <a:pt x="3932" y="128389"/>
                  <a:pt x="302" y="113298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6" name="Text 54"/>
          <p:cNvSpPr/>
          <p:nvPr/>
        </p:nvSpPr>
        <p:spPr>
          <a:xfrm>
            <a:off x="6677673" y="4629002"/>
            <a:ext cx="1772443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Comparison Summary</a:t>
            </a:r>
            <a:endParaRPr lang="en-US" sz="1600" dirty="0"/>
          </a:p>
        </p:txBody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359321" y="5007582"/>
          <a:ext cx="5308725" cy="1669194"/>
        </p:xfrm>
        <a:graphic>
          <a:graphicData uri="http://schemas.openxmlformats.org/drawingml/2006/table">
            <a:tbl>
              <a:tblPr/>
              <a:tblGrid>
                <a:gridCol w="2099399"/>
                <a:gridCol w="1695006"/>
                <a:gridCol w="1514320"/>
              </a:tblGrid>
              <a:tr h="417299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Characteristic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8B7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8B7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KNN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8B75">
                        <a:alpha val="20000"/>
                      </a:srgbClr>
                    </a:solidFill>
                  </a:tcPr>
                </a:tc>
              </a:tr>
              <a:tr h="417299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Boundary Shape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8B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Axis-aligned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9A8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Non-linear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</a:tr>
              <a:tr h="417299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Interpretability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8B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9A8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Low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1D21">
                        <a:alpha val="20000"/>
                      </a:srgbClr>
                    </a:solidFill>
                  </a:tcPr>
                </a:tc>
              </a:tr>
              <a:tr h="417299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Flexibility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8B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Moderate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9A8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03249" marR="103249" marT="103249" marB="103249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A1D21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4934" y="354934"/>
            <a:ext cx="354934" cy="354934"/>
          </a:xfrm>
          <a:custGeom>
            <a:avLst/>
            <a:gdLst/>
            <a:ahLst/>
            <a:cxnLst/>
            <a:rect l="l" t="t" r="r" b="b"/>
            <a:pathLst>
              <a:path w="354934" h="354934">
                <a:moveTo>
                  <a:pt x="70987" y="0"/>
                </a:moveTo>
                <a:lnTo>
                  <a:pt x="283948" y="0"/>
                </a:lnTo>
                <a:cubicBezTo>
                  <a:pt x="323126" y="0"/>
                  <a:pt x="354934" y="31808"/>
                  <a:pt x="354934" y="70987"/>
                </a:cubicBezTo>
                <a:lnTo>
                  <a:pt x="354934" y="283948"/>
                </a:lnTo>
                <a:cubicBezTo>
                  <a:pt x="354934" y="323153"/>
                  <a:pt x="323153" y="354934"/>
                  <a:pt x="283948" y="354934"/>
                </a:cubicBezTo>
                <a:lnTo>
                  <a:pt x="70987" y="354934"/>
                </a:lnTo>
                <a:cubicBezTo>
                  <a:pt x="31808" y="354934"/>
                  <a:pt x="0" y="323126"/>
                  <a:pt x="0" y="283948"/>
                </a:cubicBezTo>
                <a:lnTo>
                  <a:pt x="0" y="70987"/>
                </a:lnTo>
                <a:cubicBezTo>
                  <a:pt x="0" y="31808"/>
                  <a:pt x="31808" y="0"/>
                  <a:pt x="70987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44038" y="408175"/>
            <a:ext cx="257328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8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16349" y="425921"/>
            <a:ext cx="1020437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spc="56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4934" y="780856"/>
            <a:ext cx="11641852" cy="3549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 &amp; Methodological Impact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4934" y="1242271"/>
            <a:ext cx="709869" cy="35493"/>
          </a:xfrm>
          <a:custGeom>
            <a:avLst/>
            <a:gdLst/>
            <a:ahLst/>
            <a:cxnLst/>
            <a:rect l="l" t="t" r="r" b="b"/>
            <a:pathLst>
              <a:path w="709869" h="35493">
                <a:moveTo>
                  <a:pt x="0" y="0"/>
                </a:moveTo>
                <a:lnTo>
                  <a:pt x="709869" y="0"/>
                </a:lnTo>
                <a:lnTo>
                  <a:pt x="709869" y="35493"/>
                </a:lnTo>
                <a:lnTo>
                  <a:pt x="0" y="35493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57892" y="1422696"/>
            <a:ext cx="5667121" cy="3874702"/>
          </a:xfrm>
          <a:custGeom>
            <a:avLst/>
            <a:gdLst/>
            <a:ahLst/>
            <a:cxnLst/>
            <a:rect l="l" t="t" r="r" b="b"/>
            <a:pathLst>
              <a:path w="5667121" h="3874702">
                <a:moveTo>
                  <a:pt x="106477" y="0"/>
                </a:moveTo>
                <a:lnTo>
                  <a:pt x="5560644" y="0"/>
                </a:lnTo>
                <a:cubicBezTo>
                  <a:pt x="5619450" y="0"/>
                  <a:pt x="5667121" y="47671"/>
                  <a:pt x="5667121" y="106477"/>
                </a:cubicBezTo>
                <a:lnTo>
                  <a:pt x="5667121" y="3768225"/>
                </a:lnTo>
                <a:cubicBezTo>
                  <a:pt x="5667121" y="3827030"/>
                  <a:pt x="5619450" y="3874702"/>
                  <a:pt x="5560644" y="3874702"/>
                </a:cubicBezTo>
                <a:lnTo>
                  <a:pt x="106477" y="3874702"/>
                </a:lnTo>
                <a:cubicBezTo>
                  <a:pt x="47671" y="3874702"/>
                  <a:pt x="0" y="3827030"/>
                  <a:pt x="0" y="3768225"/>
                </a:cubicBezTo>
                <a:lnTo>
                  <a:pt x="0" y="106477"/>
                </a:lnTo>
                <a:cubicBezTo>
                  <a:pt x="0" y="47711"/>
                  <a:pt x="47711" y="0"/>
                  <a:pt x="10647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64937" y="1638617"/>
            <a:ext cx="212961" cy="212961"/>
          </a:xfrm>
          <a:custGeom>
            <a:avLst/>
            <a:gdLst/>
            <a:ahLst/>
            <a:cxnLst/>
            <a:rect l="l" t="t" r="r" b="b"/>
            <a:pathLst>
              <a:path w="212961" h="212961">
                <a:moveTo>
                  <a:pt x="139755" y="146410"/>
                </a:moveTo>
                <a:cubicBezTo>
                  <a:pt x="180185" y="146410"/>
                  <a:pt x="212961" y="113634"/>
                  <a:pt x="212961" y="73205"/>
                </a:cubicBezTo>
                <a:cubicBezTo>
                  <a:pt x="212961" y="32776"/>
                  <a:pt x="180185" y="0"/>
                  <a:pt x="139755" y="0"/>
                </a:cubicBezTo>
                <a:cubicBezTo>
                  <a:pt x="99326" y="0"/>
                  <a:pt x="66550" y="32776"/>
                  <a:pt x="66550" y="73205"/>
                </a:cubicBezTo>
                <a:cubicBezTo>
                  <a:pt x="66550" y="80983"/>
                  <a:pt x="67756" y="88512"/>
                  <a:pt x="70003" y="95541"/>
                </a:cubicBezTo>
                <a:lnTo>
                  <a:pt x="2912" y="162632"/>
                </a:lnTo>
                <a:cubicBezTo>
                  <a:pt x="1040" y="164504"/>
                  <a:pt x="0" y="167041"/>
                  <a:pt x="0" y="169703"/>
                </a:cubicBezTo>
                <a:lnTo>
                  <a:pt x="0" y="202978"/>
                </a:lnTo>
                <a:cubicBezTo>
                  <a:pt x="0" y="208510"/>
                  <a:pt x="4451" y="212961"/>
                  <a:pt x="9983" y="212961"/>
                </a:cubicBezTo>
                <a:lnTo>
                  <a:pt x="43258" y="212961"/>
                </a:lnTo>
                <a:cubicBezTo>
                  <a:pt x="48790" y="212961"/>
                  <a:pt x="53240" y="208510"/>
                  <a:pt x="53240" y="202978"/>
                </a:cubicBezTo>
                <a:lnTo>
                  <a:pt x="53240" y="186341"/>
                </a:lnTo>
                <a:lnTo>
                  <a:pt x="69878" y="186341"/>
                </a:lnTo>
                <a:cubicBezTo>
                  <a:pt x="75410" y="186341"/>
                  <a:pt x="79860" y="181890"/>
                  <a:pt x="79860" y="176358"/>
                </a:cubicBezTo>
                <a:lnTo>
                  <a:pt x="79860" y="159721"/>
                </a:lnTo>
                <a:lnTo>
                  <a:pt x="96498" y="159721"/>
                </a:lnTo>
                <a:cubicBezTo>
                  <a:pt x="99160" y="159721"/>
                  <a:pt x="101697" y="158681"/>
                  <a:pt x="103569" y="156809"/>
                </a:cubicBezTo>
                <a:lnTo>
                  <a:pt x="117420" y="142958"/>
                </a:lnTo>
                <a:cubicBezTo>
                  <a:pt x="124449" y="145204"/>
                  <a:pt x="131977" y="146410"/>
                  <a:pt x="139755" y="146410"/>
                </a:cubicBezTo>
                <a:close/>
                <a:moveTo>
                  <a:pt x="156393" y="39930"/>
                </a:moveTo>
                <a:cubicBezTo>
                  <a:pt x="165576" y="39930"/>
                  <a:pt x="173031" y="47385"/>
                  <a:pt x="173031" y="56568"/>
                </a:cubicBezTo>
                <a:cubicBezTo>
                  <a:pt x="173031" y="65750"/>
                  <a:pt x="165576" y="73205"/>
                  <a:pt x="156393" y="73205"/>
                </a:cubicBezTo>
                <a:cubicBezTo>
                  <a:pt x="147210" y="73205"/>
                  <a:pt x="139755" y="65750"/>
                  <a:pt x="139755" y="56568"/>
                </a:cubicBezTo>
                <a:cubicBezTo>
                  <a:pt x="139755" y="47385"/>
                  <a:pt x="147210" y="39930"/>
                  <a:pt x="156393" y="3993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9" name="Text 7"/>
          <p:cNvSpPr/>
          <p:nvPr/>
        </p:nvSpPr>
        <p:spPr>
          <a:xfrm>
            <a:off x="910999" y="1603124"/>
            <a:ext cx="2369188" cy="283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Success Factors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8317" y="2029045"/>
            <a:ext cx="5306271" cy="958323"/>
          </a:xfrm>
          <a:custGeom>
            <a:avLst/>
            <a:gdLst/>
            <a:ahLst/>
            <a:cxnLst/>
            <a:rect l="l" t="t" r="r" b="b"/>
            <a:pathLst>
              <a:path w="5306271" h="958323">
                <a:moveTo>
                  <a:pt x="70983" y="0"/>
                </a:moveTo>
                <a:lnTo>
                  <a:pt x="5235288" y="0"/>
                </a:lnTo>
                <a:cubicBezTo>
                  <a:pt x="5274491" y="0"/>
                  <a:pt x="5306271" y="31780"/>
                  <a:pt x="5306271" y="70983"/>
                </a:cubicBezTo>
                <a:lnTo>
                  <a:pt x="5306271" y="887340"/>
                </a:lnTo>
                <a:cubicBezTo>
                  <a:pt x="5306271" y="926543"/>
                  <a:pt x="5274491" y="958323"/>
                  <a:pt x="5235288" y="958323"/>
                </a:cubicBezTo>
                <a:lnTo>
                  <a:pt x="70983" y="958323"/>
                </a:lnTo>
                <a:cubicBezTo>
                  <a:pt x="31780" y="958323"/>
                  <a:pt x="0" y="926543"/>
                  <a:pt x="0" y="887340"/>
                </a:cubicBezTo>
                <a:lnTo>
                  <a:pt x="0" y="70983"/>
                </a:lnTo>
                <a:cubicBezTo>
                  <a:pt x="0" y="31780"/>
                  <a:pt x="31780" y="0"/>
                  <a:pt x="7098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80291" y="2171019"/>
            <a:ext cx="354934" cy="354934"/>
          </a:xfrm>
          <a:custGeom>
            <a:avLst/>
            <a:gdLst/>
            <a:ahLst/>
            <a:cxnLst/>
            <a:rect l="l" t="t" r="r" b="b"/>
            <a:pathLst>
              <a:path w="354934" h="354934">
                <a:moveTo>
                  <a:pt x="70987" y="0"/>
                </a:moveTo>
                <a:lnTo>
                  <a:pt x="283948" y="0"/>
                </a:lnTo>
                <a:cubicBezTo>
                  <a:pt x="323126" y="0"/>
                  <a:pt x="354934" y="31808"/>
                  <a:pt x="354934" y="70987"/>
                </a:cubicBezTo>
                <a:lnTo>
                  <a:pt x="354934" y="283948"/>
                </a:lnTo>
                <a:cubicBezTo>
                  <a:pt x="354934" y="323153"/>
                  <a:pt x="323153" y="354934"/>
                  <a:pt x="283948" y="354934"/>
                </a:cubicBezTo>
                <a:lnTo>
                  <a:pt x="70987" y="354934"/>
                </a:lnTo>
                <a:cubicBezTo>
                  <a:pt x="31808" y="354934"/>
                  <a:pt x="0" y="323126"/>
                  <a:pt x="0" y="283948"/>
                </a:cubicBezTo>
                <a:lnTo>
                  <a:pt x="0" y="70987"/>
                </a:lnTo>
                <a:cubicBezTo>
                  <a:pt x="0" y="31808"/>
                  <a:pt x="31808" y="0"/>
                  <a:pt x="70987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2" name="Text 10"/>
          <p:cNvSpPr/>
          <p:nvPr/>
        </p:nvSpPr>
        <p:spPr>
          <a:xfrm>
            <a:off x="640361" y="2171019"/>
            <a:ext cx="434795" cy="3549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8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41706" y="2171019"/>
            <a:ext cx="4631895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Algorithmic Choice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41706" y="2419473"/>
            <a:ext cx="463189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Selecting the appropriate algorithm based on data characteristics and problem requirements is fundamental to success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8317" y="3093849"/>
            <a:ext cx="5306271" cy="958323"/>
          </a:xfrm>
          <a:custGeom>
            <a:avLst/>
            <a:gdLst/>
            <a:ahLst/>
            <a:cxnLst/>
            <a:rect l="l" t="t" r="r" b="b"/>
            <a:pathLst>
              <a:path w="5306271" h="958323">
                <a:moveTo>
                  <a:pt x="70983" y="0"/>
                </a:moveTo>
                <a:lnTo>
                  <a:pt x="5235288" y="0"/>
                </a:lnTo>
                <a:cubicBezTo>
                  <a:pt x="5274491" y="0"/>
                  <a:pt x="5306271" y="31780"/>
                  <a:pt x="5306271" y="70983"/>
                </a:cubicBezTo>
                <a:lnTo>
                  <a:pt x="5306271" y="887340"/>
                </a:lnTo>
                <a:cubicBezTo>
                  <a:pt x="5306271" y="926543"/>
                  <a:pt x="5274491" y="958323"/>
                  <a:pt x="5235288" y="958323"/>
                </a:cubicBezTo>
                <a:lnTo>
                  <a:pt x="70983" y="958323"/>
                </a:lnTo>
                <a:cubicBezTo>
                  <a:pt x="31780" y="958323"/>
                  <a:pt x="0" y="926543"/>
                  <a:pt x="0" y="887340"/>
                </a:cubicBezTo>
                <a:lnTo>
                  <a:pt x="0" y="70983"/>
                </a:lnTo>
                <a:cubicBezTo>
                  <a:pt x="0" y="31780"/>
                  <a:pt x="31780" y="0"/>
                  <a:pt x="7098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680291" y="3235822"/>
            <a:ext cx="354934" cy="354934"/>
          </a:xfrm>
          <a:custGeom>
            <a:avLst/>
            <a:gdLst/>
            <a:ahLst/>
            <a:cxnLst/>
            <a:rect l="l" t="t" r="r" b="b"/>
            <a:pathLst>
              <a:path w="354934" h="354934">
                <a:moveTo>
                  <a:pt x="70987" y="0"/>
                </a:moveTo>
                <a:lnTo>
                  <a:pt x="283948" y="0"/>
                </a:lnTo>
                <a:cubicBezTo>
                  <a:pt x="323126" y="0"/>
                  <a:pt x="354934" y="31808"/>
                  <a:pt x="354934" y="70987"/>
                </a:cubicBezTo>
                <a:lnTo>
                  <a:pt x="354934" y="283948"/>
                </a:lnTo>
                <a:cubicBezTo>
                  <a:pt x="354934" y="323153"/>
                  <a:pt x="323153" y="354934"/>
                  <a:pt x="283948" y="354934"/>
                </a:cubicBezTo>
                <a:lnTo>
                  <a:pt x="70987" y="354934"/>
                </a:lnTo>
                <a:cubicBezTo>
                  <a:pt x="31808" y="354934"/>
                  <a:pt x="0" y="323126"/>
                  <a:pt x="0" y="283948"/>
                </a:cubicBezTo>
                <a:lnTo>
                  <a:pt x="0" y="70987"/>
                </a:lnTo>
                <a:cubicBezTo>
                  <a:pt x="0" y="31808"/>
                  <a:pt x="31808" y="0"/>
                  <a:pt x="70987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7" name="Text 15"/>
          <p:cNvSpPr/>
          <p:nvPr/>
        </p:nvSpPr>
        <p:spPr>
          <a:xfrm>
            <a:off x="640361" y="3235822"/>
            <a:ext cx="434795" cy="3549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8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41706" y="3235822"/>
            <a:ext cx="4631895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Parameter Tuning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41706" y="3484277"/>
            <a:ext cx="463189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Careful optimization of hyperparameters ensures optimal prediction modeling results and prevents overfitting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8317" y="4158652"/>
            <a:ext cx="5306271" cy="958323"/>
          </a:xfrm>
          <a:custGeom>
            <a:avLst/>
            <a:gdLst/>
            <a:ahLst/>
            <a:cxnLst/>
            <a:rect l="l" t="t" r="r" b="b"/>
            <a:pathLst>
              <a:path w="5306271" h="958323">
                <a:moveTo>
                  <a:pt x="70983" y="0"/>
                </a:moveTo>
                <a:lnTo>
                  <a:pt x="5235288" y="0"/>
                </a:lnTo>
                <a:cubicBezTo>
                  <a:pt x="5274491" y="0"/>
                  <a:pt x="5306271" y="31780"/>
                  <a:pt x="5306271" y="70983"/>
                </a:cubicBezTo>
                <a:lnTo>
                  <a:pt x="5306271" y="887340"/>
                </a:lnTo>
                <a:cubicBezTo>
                  <a:pt x="5306271" y="926543"/>
                  <a:pt x="5274491" y="958323"/>
                  <a:pt x="5235288" y="958323"/>
                </a:cubicBezTo>
                <a:lnTo>
                  <a:pt x="70983" y="958323"/>
                </a:lnTo>
                <a:cubicBezTo>
                  <a:pt x="31780" y="958323"/>
                  <a:pt x="0" y="926543"/>
                  <a:pt x="0" y="887340"/>
                </a:cubicBezTo>
                <a:lnTo>
                  <a:pt x="0" y="70983"/>
                </a:lnTo>
                <a:cubicBezTo>
                  <a:pt x="0" y="31780"/>
                  <a:pt x="31780" y="0"/>
                  <a:pt x="7098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80291" y="4300626"/>
            <a:ext cx="354934" cy="354934"/>
          </a:xfrm>
          <a:custGeom>
            <a:avLst/>
            <a:gdLst/>
            <a:ahLst/>
            <a:cxnLst/>
            <a:rect l="l" t="t" r="r" b="b"/>
            <a:pathLst>
              <a:path w="354934" h="354934">
                <a:moveTo>
                  <a:pt x="70987" y="0"/>
                </a:moveTo>
                <a:lnTo>
                  <a:pt x="283948" y="0"/>
                </a:lnTo>
                <a:cubicBezTo>
                  <a:pt x="323126" y="0"/>
                  <a:pt x="354934" y="31808"/>
                  <a:pt x="354934" y="70987"/>
                </a:cubicBezTo>
                <a:lnTo>
                  <a:pt x="354934" y="283948"/>
                </a:lnTo>
                <a:cubicBezTo>
                  <a:pt x="354934" y="323153"/>
                  <a:pt x="323153" y="354934"/>
                  <a:pt x="283948" y="354934"/>
                </a:cubicBezTo>
                <a:lnTo>
                  <a:pt x="70987" y="354934"/>
                </a:lnTo>
                <a:cubicBezTo>
                  <a:pt x="31808" y="354934"/>
                  <a:pt x="0" y="323126"/>
                  <a:pt x="0" y="283948"/>
                </a:cubicBezTo>
                <a:lnTo>
                  <a:pt x="0" y="70987"/>
                </a:lnTo>
                <a:cubicBezTo>
                  <a:pt x="0" y="31808"/>
                  <a:pt x="31808" y="0"/>
                  <a:pt x="70987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22" name="Text 20"/>
          <p:cNvSpPr/>
          <p:nvPr/>
        </p:nvSpPr>
        <p:spPr>
          <a:xfrm>
            <a:off x="640361" y="4300626"/>
            <a:ext cx="434795" cy="3549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1706" y="4300626"/>
            <a:ext cx="4631895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Evaluation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41706" y="4549080"/>
            <a:ext cx="4631895" cy="425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multiple metrics provides a complete picture of model performance and reliability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7892" y="5445293"/>
            <a:ext cx="5667121" cy="1407907"/>
          </a:xfrm>
          <a:custGeom>
            <a:avLst/>
            <a:gdLst/>
            <a:ahLst/>
            <a:cxnLst/>
            <a:rect l="l" t="t" r="r" b="b"/>
            <a:pathLst>
              <a:path w="5667121" h="1407907">
                <a:moveTo>
                  <a:pt x="106480" y="0"/>
                </a:moveTo>
                <a:lnTo>
                  <a:pt x="5560641" y="0"/>
                </a:lnTo>
                <a:cubicBezTo>
                  <a:pt x="5619448" y="0"/>
                  <a:pt x="5667121" y="47673"/>
                  <a:pt x="5667121" y="106480"/>
                </a:cubicBezTo>
                <a:lnTo>
                  <a:pt x="5667121" y="1301427"/>
                </a:lnTo>
                <a:cubicBezTo>
                  <a:pt x="5667121" y="1360234"/>
                  <a:pt x="5619448" y="1407907"/>
                  <a:pt x="5560641" y="1407907"/>
                </a:cubicBezTo>
                <a:lnTo>
                  <a:pt x="106480" y="1407907"/>
                </a:lnTo>
                <a:cubicBezTo>
                  <a:pt x="47712" y="1407907"/>
                  <a:pt x="0" y="1360195"/>
                  <a:pt x="0" y="1301427"/>
                </a:cubicBezTo>
                <a:lnTo>
                  <a:pt x="0" y="106480"/>
                </a:lnTo>
                <a:cubicBezTo>
                  <a:pt x="0" y="47712"/>
                  <a:pt x="47712" y="0"/>
                  <a:pt x="106480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71592" y="5661205"/>
            <a:ext cx="155284" cy="177467"/>
          </a:xfrm>
          <a:custGeom>
            <a:avLst/>
            <a:gdLst/>
            <a:ahLst/>
            <a:cxnLst/>
            <a:rect l="l" t="t" r="r" b="b"/>
            <a:pathLst>
              <a:path w="155284" h="177467">
                <a:moveTo>
                  <a:pt x="99825" y="0"/>
                </a:moveTo>
                <a:lnTo>
                  <a:pt x="44367" y="0"/>
                </a:lnTo>
                <a:cubicBezTo>
                  <a:pt x="38232" y="0"/>
                  <a:pt x="33275" y="4957"/>
                  <a:pt x="33275" y="11092"/>
                </a:cubicBezTo>
                <a:cubicBezTo>
                  <a:pt x="33275" y="17227"/>
                  <a:pt x="38232" y="22183"/>
                  <a:pt x="44367" y="22183"/>
                </a:cubicBezTo>
                <a:lnTo>
                  <a:pt x="44367" y="74696"/>
                </a:lnTo>
                <a:lnTo>
                  <a:pt x="2600" y="147762"/>
                </a:lnTo>
                <a:cubicBezTo>
                  <a:pt x="901" y="150778"/>
                  <a:pt x="0" y="154140"/>
                  <a:pt x="0" y="157606"/>
                </a:cubicBezTo>
                <a:cubicBezTo>
                  <a:pt x="0" y="168594"/>
                  <a:pt x="8873" y="177467"/>
                  <a:pt x="19861" y="177467"/>
                </a:cubicBezTo>
                <a:lnTo>
                  <a:pt x="135423" y="177467"/>
                </a:lnTo>
                <a:cubicBezTo>
                  <a:pt x="146376" y="177467"/>
                  <a:pt x="155284" y="168594"/>
                  <a:pt x="155284" y="157606"/>
                </a:cubicBezTo>
                <a:cubicBezTo>
                  <a:pt x="155284" y="154140"/>
                  <a:pt x="154383" y="150743"/>
                  <a:pt x="152684" y="147762"/>
                </a:cubicBezTo>
                <a:lnTo>
                  <a:pt x="110917" y="74696"/>
                </a:lnTo>
                <a:lnTo>
                  <a:pt x="110917" y="22183"/>
                </a:lnTo>
                <a:cubicBezTo>
                  <a:pt x="117052" y="22183"/>
                  <a:pt x="122009" y="17227"/>
                  <a:pt x="122009" y="11092"/>
                </a:cubicBezTo>
                <a:cubicBezTo>
                  <a:pt x="122009" y="4957"/>
                  <a:pt x="117052" y="0"/>
                  <a:pt x="110917" y="0"/>
                </a:cubicBezTo>
                <a:lnTo>
                  <a:pt x="99825" y="0"/>
                </a:lnTo>
                <a:close/>
                <a:moveTo>
                  <a:pt x="66550" y="74696"/>
                </a:moveTo>
                <a:lnTo>
                  <a:pt x="66550" y="22183"/>
                </a:lnTo>
                <a:lnTo>
                  <a:pt x="88734" y="22183"/>
                </a:lnTo>
                <a:lnTo>
                  <a:pt x="88734" y="74696"/>
                </a:lnTo>
                <a:cubicBezTo>
                  <a:pt x="88734" y="78543"/>
                  <a:pt x="89739" y="82356"/>
                  <a:pt x="91645" y="85718"/>
                </a:cubicBezTo>
                <a:lnTo>
                  <a:pt x="106064" y="110917"/>
                </a:lnTo>
                <a:lnTo>
                  <a:pt x="49219" y="110917"/>
                </a:lnTo>
                <a:lnTo>
                  <a:pt x="63639" y="85718"/>
                </a:lnTo>
                <a:cubicBezTo>
                  <a:pt x="65545" y="82356"/>
                  <a:pt x="66550" y="78578"/>
                  <a:pt x="66550" y="74696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7" name="Text 25"/>
          <p:cNvSpPr/>
          <p:nvPr/>
        </p:nvSpPr>
        <p:spPr>
          <a:xfrm>
            <a:off x="866632" y="5625712"/>
            <a:ext cx="1268891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Practical Utility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8317" y="5980646"/>
            <a:ext cx="5377258" cy="692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methodologies demonstrated show </a:t>
            </a:r>
            <a:pPr>
              <a:lnSpc>
                <a:spcPct val="140000"/>
              </a:lnSpc>
            </a:pPr>
            <a:r>
              <a:rPr lang="en-US" sz="1118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hands-on utility </a:t>
            </a:r>
            <a:pPr>
              <a:lnSpc>
                <a:spcPct val="14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real-world machine learning applications across various domains including finance, healthcare, and predictive analytics.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0869" y="1422696"/>
            <a:ext cx="5667121" cy="3093846"/>
          </a:xfrm>
          <a:custGeom>
            <a:avLst/>
            <a:gdLst/>
            <a:ahLst/>
            <a:cxnLst/>
            <a:rect l="l" t="t" r="r" b="b"/>
            <a:pathLst>
              <a:path w="5667121" h="3093846">
                <a:moveTo>
                  <a:pt x="106490" y="0"/>
                </a:moveTo>
                <a:lnTo>
                  <a:pt x="5560631" y="0"/>
                </a:lnTo>
                <a:cubicBezTo>
                  <a:pt x="5619444" y="0"/>
                  <a:pt x="5667121" y="47677"/>
                  <a:pt x="5667121" y="106490"/>
                </a:cubicBezTo>
                <a:lnTo>
                  <a:pt x="5667121" y="2987356"/>
                </a:lnTo>
                <a:cubicBezTo>
                  <a:pt x="5667121" y="3046168"/>
                  <a:pt x="5619444" y="3093846"/>
                  <a:pt x="5560631" y="3093846"/>
                </a:cubicBezTo>
                <a:lnTo>
                  <a:pt x="106490" y="3093846"/>
                </a:lnTo>
                <a:cubicBezTo>
                  <a:pt x="47677" y="3093846"/>
                  <a:pt x="0" y="3046168"/>
                  <a:pt x="0" y="2987356"/>
                </a:cubicBezTo>
                <a:lnTo>
                  <a:pt x="0" y="106490"/>
                </a:lnTo>
                <a:cubicBezTo>
                  <a:pt x="0" y="47677"/>
                  <a:pt x="47677" y="0"/>
                  <a:pt x="106490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362386" y="1638617"/>
            <a:ext cx="199651" cy="177467"/>
          </a:xfrm>
          <a:custGeom>
            <a:avLst/>
            <a:gdLst/>
            <a:ahLst/>
            <a:cxnLst/>
            <a:rect l="l" t="t" r="r" b="b"/>
            <a:pathLst>
              <a:path w="199651" h="177467">
                <a:moveTo>
                  <a:pt x="177606" y="83188"/>
                </a:moveTo>
                <a:lnTo>
                  <a:pt x="116602" y="83188"/>
                </a:lnTo>
                <a:cubicBezTo>
                  <a:pt x="110466" y="83188"/>
                  <a:pt x="105510" y="78231"/>
                  <a:pt x="105510" y="72096"/>
                </a:cubicBezTo>
                <a:lnTo>
                  <a:pt x="105510" y="11092"/>
                </a:lnTo>
                <a:cubicBezTo>
                  <a:pt x="105510" y="4957"/>
                  <a:pt x="110501" y="-69"/>
                  <a:pt x="116567" y="728"/>
                </a:cubicBezTo>
                <a:cubicBezTo>
                  <a:pt x="153655" y="5650"/>
                  <a:pt x="183048" y="35043"/>
                  <a:pt x="187970" y="72131"/>
                </a:cubicBezTo>
                <a:cubicBezTo>
                  <a:pt x="188767" y="78197"/>
                  <a:pt x="183741" y="83188"/>
                  <a:pt x="177606" y="83188"/>
                </a:cubicBezTo>
                <a:close/>
                <a:moveTo>
                  <a:pt x="77157" y="12894"/>
                </a:moveTo>
                <a:cubicBezTo>
                  <a:pt x="83430" y="11577"/>
                  <a:pt x="88872" y="16707"/>
                  <a:pt x="88872" y="23119"/>
                </a:cubicBezTo>
                <a:lnTo>
                  <a:pt x="88872" y="91507"/>
                </a:lnTo>
                <a:cubicBezTo>
                  <a:pt x="88872" y="93448"/>
                  <a:pt x="89566" y="95319"/>
                  <a:pt x="90779" y="96810"/>
                </a:cubicBezTo>
                <a:lnTo>
                  <a:pt x="136567" y="152060"/>
                </a:lnTo>
                <a:cubicBezTo>
                  <a:pt x="140622" y="156948"/>
                  <a:pt x="139755" y="164331"/>
                  <a:pt x="134175" y="167346"/>
                </a:cubicBezTo>
                <a:cubicBezTo>
                  <a:pt x="122355" y="173793"/>
                  <a:pt x="108803" y="177467"/>
                  <a:pt x="94418" y="177467"/>
                </a:cubicBezTo>
                <a:cubicBezTo>
                  <a:pt x="48492" y="177467"/>
                  <a:pt x="11230" y="140206"/>
                  <a:pt x="11230" y="94279"/>
                </a:cubicBezTo>
                <a:cubicBezTo>
                  <a:pt x="11230" y="54245"/>
                  <a:pt x="39480" y="20832"/>
                  <a:pt x="77157" y="12894"/>
                </a:cubicBezTo>
                <a:close/>
                <a:moveTo>
                  <a:pt x="165613" y="99825"/>
                </a:moveTo>
                <a:lnTo>
                  <a:pt x="187796" y="99825"/>
                </a:lnTo>
                <a:cubicBezTo>
                  <a:pt x="194209" y="99825"/>
                  <a:pt x="199339" y="105267"/>
                  <a:pt x="198022" y="111541"/>
                </a:cubicBezTo>
                <a:cubicBezTo>
                  <a:pt x="194486" y="128317"/>
                  <a:pt x="185890" y="143222"/>
                  <a:pt x="173897" y="154591"/>
                </a:cubicBezTo>
                <a:cubicBezTo>
                  <a:pt x="169634" y="158646"/>
                  <a:pt x="162944" y="157779"/>
                  <a:pt x="159201" y="153239"/>
                </a:cubicBezTo>
                <a:lnTo>
                  <a:pt x="129946" y="117988"/>
                </a:lnTo>
                <a:cubicBezTo>
                  <a:pt x="123950" y="110744"/>
                  <a:pt x="129114" y="99825"/>
                  <a:pt x="138473" y="99825"/>
                </a:cubicBezTo>
                <a:lnTo>
                  <a:pt x="165578" y="99825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1" name="Text 29"/>
          <p:cNvSpPr/>
          <p:nvPr/>
        </p:nvSpPr>
        <p:spPr>
          <a:xfrm>
            <a:off x="6679609" y="1603124"/>
            <a:ext cx="165044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Summary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69041" y="1993552"/>
            <a:ext cx="5288524" cy="709869"/>
          </a:xfrm>
          <a:custGeom>
            <a:avLst/>
            <a:gdLst/>
            <a:ahLst/>
            <a:cxnLst/>
            <a:rect l="l" t="t" r="r" b="b"/>
            <a:pathLst>
              <a:path w="5288524" h="709869">
                <a:moveTo>
                  <a:pt x="35493" y="0"/>
                </a:moveTo>
                <a:lnTo>
                  <a:pt x="5217537" y="0"/>
                </a:lnTo>
                <a:cubicBezTo>
                  <a:pt x="5256742" y="0"/>
                  <a:pt x="5288524" y="31782"/>
                  <a:pt x="5288524" y="70987"/>
                </a:cubicBezTo>
                <a:lnTo>
                  <a:pt x="5288524" y="638882"/>
                </a:lnTo>
                <a:cubicBezTo>
                  <a:pt x="5288524" y="678087"/>
                  <a:pt x="5256742" y="709869"/>
                  <a:pt x="5217537" y="709869"/>
                </a:cubicBez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3D8B75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369041" y="1993552"/>
            <a:ext cx="35493" cy="709869"/>
          </a:xfrm>
          <a:custGeom>
            <a:avLst/>
            <a:gdLst/>
            <a:ahLst/>
            <a:cxnLst/>
            <a:rect l="l" t="t" r="r" b="b"/>
            <a:pathLst>
              <a:path w="35493" h="709869">
                <a:moveTo>
                  <a:pt x="35493" y="0"/>
                </a:moveTo>
                <a:lnTo>
                  <a:pt x="35493" y="0"/>
                </a:lnTo>
                <a:lnTo>
                  <a:pt x="35493" y="709869"/>
                </a:ln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4" name="Shape 32"/>
          <p:cNvSpPr/>
          <p:nvPr/>
        </p:nvSpPr>
        <p:spPr>
          <a:xfrm>
            <a:off x="6528762" y="2135525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70988" y="0"/>
                </a:moveTo>
                <a:lnTo>
                  <a:pt x="354933" y="0"/>
                </a:lnTo>
                <a:cubicBezTo>
                  <a:pt x="394113" y="0"/>
                  <a:pt x="425921" y="31809"/>
                  <a:pt x="425921" y="70988"/>
                </a:cubicBezTo>
                <a:lnTo>
                  <a:pt x="425921" y="354933"/>
                </a:lnTo>
                <a:cubicBezTo>
                  <a:pt x="425921" y="394113"/>
                  <a:pt x="394113" y="425921"/>
                  <a:pt x="354933" y="425921"/>
                </a:cubicBezTo>
                <a:lnTo>
                  <a:pt x="70988" y="425921"/>
                </a:lnTo>
                <a:cubicBezTo>
                  <a:pt x="31809" y="425921"/>
                  <a:pt x="0" y="394113"/>
                  <a:pt x="0" y="354933"/>
                </a:cubicBezTo>
                <a:lnTo>
                  <a:pt x="0" y="70988"/>
                </a:lnTo>
                <a:cubicBezTo>
                  <a:pt x="0" y="31809"/>
                  <a:pt x="31809" y="0"/>
                  <a:pt x="70988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5" name="Shape 33"/>
          <p:cNvSpPr/>
          <p:nvPr/>
        </p:nvSpPr>
        <p:spPr>
          <a:xfrm>
            <a:off x="6652989" y="2259753"/>
            <a:ext cx="177467" cy="177467"/>
          </a:xfrm>
          <a:custGeom>
            <a:avLst/>
            <a:gdLst/>
            <a:ahLst/>
            <a:cxnLst/>
            <a:rect l="l" t="t" r="r" b="b"/>
            <a:pathLst>
              <a:path w="177467" h="177467">
                <a:moveTo>
                  <a:pt x="11092" y="11092"/>
                </a:moveTo>
                <a:cubicBezTo>
                  <a:pt x="17227" y="11092"/>
                  <a:pt x="22183" y="16048"/>
                  <a:pt x="22183" y="22183"/>
                </a:cubicBezTo>
                <a:lnTo>
                  <a:pt x="22183" y="138646"/>
                </a:lnTo>
                <a:cubicBezTo>
                  <a:pt x="22183" y="141697"/>
                  <a:pt x="24679" y="144192"/>
                  <a:pt x="27729" y="144192"/>
                </a:cubicBezTo>
                <a:lnTo>
                  <a:pt x="166376" y="144192"/>
                </a:lnTo>
                <a:cubicBezTo>
                  <a:pt x="172511" y="144192"/>
                  <a:pt x="177467" y="149149"/>
                  <a:pt x="177467" y="155284"/>
                </a:cubicBezTo>
                <a:cubicBezTo>
                  <a:pt x="177467" y="161419"/>
                  <a:pt x="172511" y="166376"/>
                  <a:pt x="166376" y="166376"/>
                </a:cubicBezTo>
                <a:lnTo>
                  <a:pt x="27729" y="166376"/>
                </a:lnTo>
                <a:cubicBezTo>
                  <a:pt x="12409" y="166376"/>
                  <a:pt x="0" y="153967"/>
                  <a:pt x="0" y="138646"/>
                </a:cubicBezTo>
                <a:lnTo>
                  <a:pt x="0" y="22183"/>
                </a:lnTo>
                <a:cubicBezTo>
                  <a:pt x="0" y="16048"/>
                  <a:pt x="4957" y="11092"/>
                  <a:pt x="11092" y="11092"/>
                </a:cubicBezTo>
                <a:close/>
                <a:moveTo>
                  <a:pt x="83188" y="33275"/>
                </a:moveTo>
                <a:cubicBezTo>
                  <a:pt x="85510" y="33275"/>
                  <a:pt x="87728" y="34246"/>
                  <a:pt x="89323" y="35979"/>
                </a:cubicBezTo>
                <a:lnTo>
                  <a:pt x="113967" y="62841"/>
                </a:lnTo>
                <a:lnTo>
                  <a:pt x="129981" y="46793"/>
                </a:lnTo>
                <a:cubicBezTo>
                  <a:pt x="133239" y="43535"/>
                  <a:pt x="138508" y="43535"/>
                  <a:pt x="141731" y="46793"/>
                </a:cubicBezTo>
                <a:lnTo>
                  <a:pt x="163915" y="68977"/>
                </a:lnTo>
                <a:cubicBezTo>
                  <a:pt x="165474" y="70536"/>
                  <a:pt x="166341" y="72651"/>
                  <a:pt x="166341" y="74869"/>
                </a:cubicBezTo>
                <a:lnTo>
                  <a:pt x="166341" y="113690"/>
                </a:lnTo>
                <a:cubicBezTo>
                  <a:pt x="166341" y="118300"/>
                  <a:pt x="162632" y="122009"/>
                  <a:pt x="158022" y="122009"/>
                </a:cubicBezTo>
                <a:lnTo>
                  <a:pt x="52651" y="122009"/>
                </a:lnTo>
                <a:cubicBezTo>
                  <a:pt x="48041" y="122009"/>
                  <a:pt x="44332" y="118300"/>
                  <a:pt x="44332" y="113690"/>
                </a:cubicBezTo>
                <a:lnTo>
                  <a:pt x="44332" y="74869"/>
                </a:lnTo>
                <a:cubicBezTo>
                  <a:pt x="44332" y="72789"/>
                  <a:pt x="45129" y="70779"/>
                  <a:pt x="46516" y="69254"/>
                </a:cubicBezTo>
                <a:lnTo>
                  <a:pt x="77018" y="35979"/>
                </a:lnTo>
                <a:cubicBezTo>
                  <a:pt x="78578" y="34246"/>
                  <a:pt x="80831" y="33275"/>
                  <a:pt x="83153" y="3327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Text 34"/>
          <p:cNvSpPr/>
          <p:nvPr/>
        </p:nvSpPr>
        <p:spPr>
          <a:xfrm>
            <a:off x="7096657" y="2135525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Regression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096657" y="2348486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value prediction with interpretable coefficients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69041" y="2809901"/>
            <a:ext cx="5288524" cy="709869"/>
          </a:xfrm>
          <a:custGeom>
            <a:avLst/>
            <a:gdLst/>
            <a:ahLst/>
            <a:cxnLst/>
            <a:rect l="l" t="t" r="r" b="b"/>
            <a:pathLst>
              <a:path w="5288524" h="709869">
                <a:moveTo>
                  <a:pt x="35493" y="0"/>
                </a:moveTo>
                <a:lnTo>
                  <a:pt x="5217537" y="0"/>
                </a:lnTo>
                <a:cubicBezTo>
                  <a:pt x="5256742" y="0"/>
                  <a:pt x="5288524" y="31782"/>
                  <a:pt x="5288524" y="70987"/>
                </a:cubicBezTo>
                <a:lnTo>
                  <a:pt x="5288524" y="638882"/>
                </a:lnTo>
                <a:cubicBezTo>
                  <a:pt x="5288524" y="678087"/>
                  <a:pt x="5256742" y="709869"/>
                  <a:pt x="5217537" y="709869"/>
                </a:cubicBez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C9A86A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69041" y="2809901"/>
            <a:ext cx="35493" cy="709869"/>
          </a:xfrm>
          <a:custGeom>
            <a:avLst/>
            <a:gdLst/>
            <a:ahLst/>
            <a:cxnLst/>
            <a:rect l="l" t="t" r="r" b="b"/>
            <a:pathLst>
              <a:path w="35493" h="709869">
                <a:moveTo>
                  <a:pt x="35493" y="0"/>
                </a:moveTo>
                <a:lnTo>
                  <a:pt x="35493" y="0"/>
                </a:lnTo>
                <a:lnTo>
                  <a:pt x="35493" y="709869"/>
                </a:ln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0" name="Shape 38"/>
          <p:cNvSpPr/>
          <p:nvPr/>
        </p:nvSpPr>
        <p:spPr>
          <a:xfrm>
            <a:off x="6528762" y="2951875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70988" y="0"/>
                </a:moveTo>
                <a:lnTo>
                  <a:pt x="354933" y="0"/>
                </a:lnTo>
                <a:cubicBezTo>
                  <a:pt x="394113" y="0"/>
                  <a:pt x="425921" y="31809"/>
                  <a:pt x="425921" y="70988"/>
                </a:cubicBezTo>
                <a:lnTo>
                  <a:pt x="425921" y="354933"/>
                </a:lnTo>
                <a:cubicBezTo>
                  <a:pt x="425921" y="394113"/>
                  <a:pt x="394113" y="425921"/>
                  <a:pt x="354933" y="425921"/>
                </a:cubicBezTo>
                <a:lnTo>
                  <a:pt x="70988" y="425921"/>
                </a:lnTo>
                <a:cubicBezTo>
                  <a:pt x="31809" y="425921"/>
                  <a:pt x="0" y="394113"/>
                  <a:pt x="0" y="354933"/>
                </a:cubicBezTo>
                <a:lnTo>
                  <a:pt x="0" y="70988"/>
                </a:lnTo>
                <a:cubicBezTo>
                  <a:pt x="0" y="31809"/>
                  <a:pt x="31809" y="0"/>
                  <a:pt x="70988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1" name="Shape 39"/>
          <p:cNvSpPr/>
          <p:nvPr/>
        </p:nvSpPr>
        <p:spPr>
          <a:xfrm>
            <a:off x="6652989" y="3076102"/>
            <a:ext cx="177467" cy="177467"/>
          </a:xfrm>
          <a:custGeom>
            <a:avLst/>
            <a:gdLst/>
            <a:ahLst/>
            <a:cxnLst/>
            <a:rect l="l" t="t" r="r" b="b"/>
            <a:pathLst>
              <a:path w="177467" h="177467">
                <a:moveTo>
                  <a:pt x="66550" y="22183"/>
                </a:moveTo>
                <a:cubicBezTo>
                  <a:pt x="66550" y="16048"/>
                  <a:pt x="71507" y="11092"/>
                  <a:pt x="77642" y="11092"/>
                </a:cubicBezTo>
                <a:lnTo>
                  <a:pt x="99825" y="11092"/>
                </a:lnTo>
                <a:cubicBezTo>
                  <a:pt x="105960" y="11092"/>
                  <a:pt x="110917" y="16048"/>
                  <a:pt x="110917" y="22183"/>
                </a:cubicBezTo>
                <a:lnTo>
                  <a:pt x="110917" y="44367"/>
                </a:lnTo>
                <a:cubicBezTo>
                  <a:pt x="110917" y="50502"/>
                  <a:pt x="105960" y="55459"/>
                  <a:pt x="99825" y="55459"/>
                </a:cubicBezTo>
                <a:lnTo>
                  <a:pt x="97052" y="55459"/>
                </a:lnTo>
                <a:lnTo>
                  <a:pt x="97052" y="77642"/>
                </a:lnTo>
                <a:lnTo>
                  <a:pt x="138646" y="77642"/>
                </a:lnTo>
                <a:cubicBezTo>
                  <a:pt x="152442" y="77642"/>
                  <a:pt x="163603" y="88803"/>
                  <a:pt x="163603" y="102598"/>
                </a:cubicBezTo>
                <a:lnTo>
                  <a:pt x="163603" y="122009"/>
                </a:lnTo>
                <a:lnTo>
                  <a:pt x="166376" y="122009"/>
                </a:lnTo>
                <a:cubicBezTo>
                  <a:pt x="172511" y="122009"/>
                  <a:pt x="177467" y="126965"/>
                  <a:pt x="177467" y="133100"/>
                </a:cubicBezTo>
                <a:lnTo>
                  <a:pt x="177467" y="155284"/>
                </a:lnTo>
                <a:cubicBezTo>
                  <a:pt x="177467" y="161419"/>
                  <a:pt x="172511" y="166376"/>
                  <a:pt x="166376" y="166376"/>
                </a:cubicBezTo>
                <a:lnTo>
                  <a:pt x="144192" y="166376"/>
                </a:lnTo>
                <a:cubicBezTo>
                  <a:pt x="138057" y="166376"/>
                  <a:pt x="133100" y="161419"/>
                  <a:pt x="133100" y="155284"/>
                </a:cubicBezTo>
                <a:lnTo>
                  <a:pt x="133100" y="133100"/>
                </a:lnTo>
                <a:cubicBezTo>
                  <a:pt x="133100" y="126965"/>
                  <a:pt x="138057" y="122009"/>
                  <a:pt x="144192" y="122009"/>
                </a:cubicBezTo>
                <a:lnTo>
                  <a:pt x="146965" y="122009"/>
                </a:lnTo>
                <a:lnTo>
                  <a:pt x="146965" y="102598"/>
                </a:lnTo>
                <a:cubicBezTo>
                  <a:pt x="146965" y="97988"/>
                  <a:pt x="143256" y="94279"/>
                  <a:pt x="138646" y="94279"/>
                </a:cubicBezTo>
                <a:lnTo>
                  <a:pt x="97052" y="94279"/>
                </a:lnTo>
                <a:lnTo>
                  <a:pt x="97052" y="122009"/>
                </a:lnTo>
                <a:lnTo>
                  <a:pt x="99825" y="122009"/>
                </a:lnTo>
                <a:cubicBezTo>
                  <a:pt x="105960" y="122009"/>
                  <a:pt x="110917" y="126965"/>
                  <a:pt x="110917" y="133100"/>
                </a:cubicBezTo>
                <a:lnTo>
                  <a:pt x="110917" y="155284"/>
                </a:lnTo>
                <a:cubicBezTo>
                  <a:pt x="110917" y="161419"/>
                  <a:pt x="105960" y="166376"/>
                  <a:pt x="99825" y="166376"/>
                </a:cubicBezTo>
                <a:lnTo>
                  <a:pt x="77642" y="166376"/>
                </a:lnTo>
                <a:cubicBezTo>
                  <a:pt x="71507" y="166376"/>
                  <a:pt x="66550" y="161419"/>
                  <a:pt x="66550" y="155284"/>
                </a:cubicBezTo>
                <a:lnTo>
                  <a:pt x="66550" y="133100"/>
                </a:lnTo>
                <a:cubicBezTo>
                  <a:pt x="66550" y="126965"/>
                  <a:pt x="71507" y="122009"/>
                  <a:pt x="77642" y="122009"/>
                </a:cubicBezTo>
                <a:lnTo>
                  <a:pt x="80415" y="122009"/>
                </a:lnTo>
                <a:lnTo>
                  <a:pt x="80415" y="94279"/>
                </a:lnTo>
                <a:lnTo>
                  <a:pt x="38821" y="94279"/>
                </a:lnTo>
                <a:cubicBezTo>
                  <a:pt x="34211" y="94279"/>
                  <a:pt x="30502" y="97988"/>
                  <a:pt x="30502" y="102598"/>
                </a:cubicBezTo>
                <a:lnTo>
                  <a:pt x="30502" y="122009"/>
                </a:lnTo>
                <a:lnTo>
                  <a:pt x="33275" y="122009"/>
                </a:lnTo>
                <a:cubicBezTo>
                  <a:pt x="39410" y="122009"/>
                  <a:pt x="44367" y="126965"/>
                  <a:pt x="44367" y="133100"/>
                </a:cubicBezTo>
                <a:lnTo>
                  <a:pt x="44367" y="155284"/>
                </a:lnTo>
                <a:cubicBezTo>
                  <a:pt x="44367" y="161419"/>
                  <a:pt x="39410" y="166376"/>
                  <a:pt x="33275" y="166376"/>
                </a:cubicBezTo>
                <a:lnTo>
                  <a:pt x="11092" y="166376"/>
                </a:lnTo>
                <a:cubicBezTo>
                  <a:pt x="4957" y="166376"/>
                  <a:pt x="0" y="161419"/>
                  <a:pt x="0" y="155284"/>
                </a:cubicBezTo>
                <a:lnTo>
                  <a:pt x="0" y="133100"/>
                </a:lnTo>
                <a:cubicBezTo>
                  <a:pt x="0" y="126965"/>
                  <a:pt x="4957" y="122009"/>
                  <a:pt x="11092" y="122009"/>
                </a:cubicBezTo>
                <a:lnTo>
                  <a:pt x="13865" y="122009"/>
                </a:lnTo>
                <a:lnTo>
                  <a:pt x="13865" y="102598"/>
                </a:lnTo>
                <a:cubicBezTo>
                  <a:pt x="13865" y="88803"/>
                  <a:pt x="25026" y="77642"/>
                  <a:pt x="38821" y="77642"/>
                </a:cubicBezTo>
                <a:lnTo>
                  <a:pt x="80415" y="77642"/>
                </a:lnTo>
                <a:lnTo>
                  <a:pt x="80415" y="55459"/>
                </a:lnTo>
                <a:lnTo>
                  <a:pt x="77642" y="55459"/>
                </a:lnTo>
                <a:cubicBezTo>
                  <a:pt x="71507" y="55459"/>
                  <a:pt x="66550" y="50502"/>
                  <a:pt x="66550" y="44367"/>
                </a:cubicBezTo>
                <a:lnTo>
                  <a:pt x="66550" y="22183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Text 40"/>
          <p:cNvSpPr/>
          <p:nvPr/>
        </p:nvSpPr>
        <p:spPr>
          <a:xfrm>
            <a:off x="7096657" y="2951875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96657" y="3164835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Hierarchical classification with clear decision rules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69041" y="3626250"/>
            <a:ext cx="5288524" cy="709869"/>
          </a:xfrm>
          <a:custGeom>
            <a:avLst/>
            <a:gdLst/>
            <a:ahLst/>
            <a:cxnLst/>
            <a:rect l="l" t="t" r="r" b="b"/>
            <a:pathLst>
              <a:path w="5288524" h="709869">
                <a:moveTo>
                  <a:pt x="35493" y="0"/>
                </a:moveTo>
                <a:lnTo>
                  <a:pt x="5217537" y="0"/>
                </a:lnTo>
                <a:cubicBezTo>
                  <a:pt x="5256742" y="0"/>
                  <a:pt x="5288524" y="31782"/>
                  <a:pt x="5288524" y="70987"/>
                </a:cubicBezTo>
                <a:lnTo>
                  <a:pt x="5288524" y="638882"/>
                </a:lnTo>
                <a:cubicBezTo>
                  <a:pt x="5288524" y="678087"/>
                  <a:pt x="5256742" y="709869"/>
                  <a:pt x="5217537" y="709869"/>
                </a:cubicBez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369041" y="3626250"/>
            <a:ext cx="35493" cy="709869"/>
          </a:xfrm>
          <a:custGeom>
            <a:avLst/>
            <a:gdLst/>
            <a:ahLst/>
            <a:cxnLst/>
            <a:rect l="l" t="t" r="r" b="b"/>
            <a:pathLst>
              <a:path w="35493" h="709869">
                <a:moveTo>
                  <a:pt x="35493" y="0"/>
                </a:moveTo>
                <a:lnTo>
                  <a:pt x="35493" y="0"/>
                </a:lnTo>
                <a:lnTo>
                  <a:pt x="35493" y="709869"/>
                </a:lnTo>
                <a:lnTo>
                  <a:pt x="35493" y="709869"/>
                </a:lnTo>
                <a:cubicBezTo>
                  <a:pt x="15904" y="709869"/>
                  <a:pt x="0" y="693965"/>
                  <a:pt x="0" y="674376"/>
                </a:cubicBezTo>
                <a:lnTo>
                  <a:pt x="0" y="35493"/>
                </a:lnTo>
                <a:cubicBezTo>
                  <a:pt x="0" y="15904"/>
                  <a:pt x="15904" y="0"/>
                  <a:pt x="35493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46" name="Shape 44"/>
          <p:cNvSpPr/>
          <p:nvPr/>
        </p:nvSpPr>
        <p:spPr>
          <a:xfrm>
            <a:off x="6528762" y="3768224"/>
            <a:ext cx="425921" cy="425921"/>
          </a:xfrm>
          <a:custGeom>
            <a:avLst/>
            <a:gdLst/>
            <a:ahLst/>
            <a:cxnLst/>
            <a:rect l="l" t="t" r="r" b="b"/>
            <a:pathLst>
              <a:path w="425921" h="425921">
                <a:moveTo>
                  <a:pt x="70988" y="0"/>
                </a:moveTo>
                <a:lnTo>
                  <a:pt x="354933" y="0"/>
                </a:lnTo>
                <a:cubicBezTo>
                  <a:pt x="394113" y="0"/>
                  <a:pt x="425921" y="31809"/>
                  <a:pt x="425921" y="70988"/>
                </a:cubicBezTo>
                <a:lnTo>
                  <a:pt x="425921" y="354933"/>
                </a:lnTo>
                <a:cubicBezTo>
                  <a:pt x="425921" y="394113"/>
                  <a:pt x="394113" y="425921"/>
                  <a:pt x="354933" y="425921"/>
                </a:cubicBezTo>
                <a:lnTo>
                  <a:pt x="70988" y="425921"/>
                </a:lnTo>
                <a:cubicBezTo>
                  <a:pt x="31809" y="425921"/>
                  <a:pt x="0" y="394113"/>
                  <a:pt x="0" y="354933"/>
                </a:cubicBezTo>
                <a:lnTo>
                  <a:pt x="0" y="70988"/>
                </a:lnTo>
                <a:cubicBezTo>
                  <a:pt x="0" y="31809"/>
                  <a:pt x="31809" y="0"/>
                  <a:pt x="70988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47" name="Shape 45"/>
          <p:cNvSpPr/>
          <p:nvPr/>
        </p:nvSpPr>
        <p:spPr>
          <a:xfrm>
            <a:off x="6652989" y="3892451"/>
            <a:ext cx="177467" cy="177467"/>
          </a:xfrm>
          <a:custGeom>
            <a:avLst/>
            <a:gdLst/>
            <a:ahLst/>
            <a:cxnLst/>
            <a:rect l="l" t="t" r="r" b="b"/>
            <a:pathLst>
              <a:path w="177467" h="177467">
                <a:moveTo>
                  <a:pt x="0" y="27729"/>
                </a:moveTo>
                <a:cubicBezTo>
                  <a:pt x="0" y="18544"/>
                  <a:pt x="7452" y="11092"/>
                  <a:pt x="16638" y="11092"/>
                </a:cubicBezTo>
                <a:lnTo>
                  <a:pt x="49913" y="11092"/>
                </a:lnTo>
                <a:cubicBezTo>
                  <a:pt x="59098" y="11092"/>
                  <a:pt x="66550" y="18544"/>
                  <a:pt x="66550" y="27729"/>
                </a:cubicBezTo>
                <a:lnTo>
                  <a:pt x="66550" y="33275"/>
                </a:lnTo>
                <a:lnTo>
                  <a:pt x="110917" y="33275"/>
                </a:lnTo>
                <a:lnTo>
                  <a:pt x="110917" y="27729"/>
                </a:lnTo>
                <a:cubicBezTo>
                  <a:pt x="110917" y="18544"/>
                  <a:pt x="118369" y="11092"/>
                  <a:pt x="127555" y="11092"/>
                </a:cubicBezTo>
                <a:lnTo>
                  <a:pt x="160830" y="11092"/>
                </a:lnTo>
                <a:cubicBezTo>
                  <a:pt x="170015" y="11092"/>
                  <a:pt x="177467" y="18544"/>
                  <a:pt x="177467" y="27729"/>
                </a:cubicBezTo>
                <a:lnTo>
                  <a:pt x="177467" y="61004"/>
                </a:lnTo>
                <a:cubicBezTo>
                  <a:pt x="177467" y="70190"/>
                  <a:pt x="170015" y="77642"/>
                  <a:pt x="160830" y="77642"/>
                </a:cubicBezTo>
                <a:lnTo>
                  <a:pt x="127555" y="77642"/>
                </a:lnTo>
                <a:cubicBezTo>
                  <a:pt x="118369" y="77642"/>
                  <a:pt x="110917" y="70190"/>
                  <a:pt x="110917" y="61004"/>
                </a:cubicBezTo>
                <a:lnTo>
                  <a:pt x="110917" y="55459"/>
                </a:lnTo>
                <a:lnTo>
                  <a:pt x="66550" y="55459"/>
                </a:lnTo>
                <a:lnTo>
                  <a:pt x="66550" y="61004"/>
                </a:lnTo>
                <a:cubicBezTo>
                  <a:pt x="66550" y="63535"/>
                  <a:pt x="65961" y="65961"/>
                  <a:pt x="64956" y="68110"/>
                </a:cubicBezTo>
                <a:lnTo>
                  <a:pt x="88734" y="99825"/>
                </a:lnTo>
                <a:lnTo>
                  <a:pt x="116463" y="99825"/>
                </a:lnTo>
                <a:cubicBezTo>
                  <a:pt x="125648" y="99825"/>
                  <a:pt x="133100" y="107278"/>
                  <a:pt x="133100" y="116463"/>
                </a:cubicBezTo>
                <a:lnTo>
                  <a:pt x="133100" y="149738"/>
                </a:lnTo>
                <a:cubicBezTo>
                  <a:pt x="133100" y="158923"/>
                  <a:pt x="125648" y="166376"/>
                  <a:pt x="116463" y="166376"/>
                </a:cubicBezTo>
                <a:lnTo>
                  <a:pt x="83188" y="166376"/>
                </a:lnTo>
                <a:cubicBezTo>
                  <a:pt x="74002" y="166376"/>
                  <a:pt x="66550" y="158923"/>
                  <a:pt x="66550" y="149738"/>
                </a:cubicBezTo>
                <a:lnTo>
                  <a:pt x="66550" y="116463"/>
                </a:lnTo>
                <a:cubicBezTo>
                  <a:pt x="66550" y="113933"/>
                  <a:pt x="67139" y="111506"/>
                  <a:pt x="68145" y="109357"/>
                </a:cubicBezTo>
                <a:lnTo>
                  <a:pt x="44367" y="77642"/>
                </a:lnTo>
                <a:lnTo>
                  <a:pt x="16638" y="77642"/>
                </a:lnTo>
                <a:cubicBezTo>
                  <a:pt x="7452" y="77642"/>
                  <a:pt x="0" y="70190"/>
                  <a:pt x="0" y="61004"/>
                </a:cubicBezTo>
                <a:lnTo>
                  <a:pt x="0" y="27729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8" name="Text 46"/>
          <p:cNvSpPr/>
          <p:nvPr/>
        </p:nvSpPr>
        <p:spPr>
          <a:xfrm>
            <a:off x="7096657" y="3768224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K-Nearest Neighbors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096657" y="3981185"/>
            <a:ext cx="448992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Instance-based learning with flexible boundaries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70869" y="4664437"/>
            <a:ext cx="5667121" cy="1816082"/>
          </a:xfrm>
          <a:custGeom>
            <a:avLst/>
            <a:gdLst/>
            <a:ahLst/>
            <a:cxnLst/>
            <a:rect l="l" t="t" r="r" b="b"/>
            <a:pathLst>
              <a:path w="5667121" h="1816082">
                <a:moveTo>
                  <a:pt x="106477" y="0"/>
                </a:moveTo>
                <a:lnTo>
                  <a:pt x="5560644" y="0"/>
                </a:lnTo>
                <a:cubicBezTo>
                  <a:pt x="5619450" y="0"/>
                  <a:pt x="5667121" y="47671"/>
                  <a:pt x="5667121" y="106477"/>
                </a:cubicBezTo>
                <a:lnTo>
                  <a:pt x="5667121" y="1709605"/>
                </a:lnTo>
                <a:cubicBezTo>
                  <a:pt x="5667121" y="1768410"/>
                  <a:pt x="5619450" y="1816082"/>
                  <a:pt x="5560644" y="1816082"/>
                </a:cubicBezTo>
                <a:lnTo>
                  <a:pt x="106477" y="1816082"/>
                </a:lnTo>
                <a:cubicBezTo>
                  <a:pt x="47671" y="1816082"/>
                  <a:pt x="0" y="1768410"/>
                  <a:pt x="0" y="1709605"/>
                </a:cubicBezTo>
                <a:lnTo>
                  <a:pt x="0" y="106477"/>
                </a:lnTo>
                <a:cubicBezTo>
                  <a:pt x="0" y="47671"/>
                  <a:pt x="47671" y="0"/>
                  <a:pt x="10647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373478" y="4880349"/>
            <a:ext cx="177467" cy="177467"/>
          </a:xfrm>
          <a:custGeom>
            <a:avLst/>
            <a:gdLst/>
            <a:ahLst/>
            <a:cxnLst/>
            <a:rect l="l" t="t" r="r" b="b"/>
            <a:pathLst>
              <a:path w="177467" h="177467">
                <a:moveTo>
                  <a:pt x="50017" y="0"/>
                </a:moveTo>
                <a:lnTo>
                  <a:pt x="127659" y="0"/>
                </a:lnTo>
                <a:cubicBezTo>
                  <a:pt x="136844" y="0"/>
                  <a:pt x="144331" y="7556"/>
                  <a:pt x="143984" y="16707"/>
                </a:cubicBezTo>
                <a:cubicBezTo>
                  <a:pt x="143915" y="18544"/>
                  <a:pt x="143846" y="20381"/>
                  <a:pt x="143742" y="22183"/>
                </a:cubicBezTo>
                <a:lnTo>
                  <a:pt x="160934" y="22183"/>
                </a:lnTo>
                <a:cubicBezTo>
                  <a:pt x="169980" y="22183"/>
                  <a:pt x="177953" y="29670"/>
                  <a:pt x="177259" y="39445"/>
                </a:cubicBezTo>
                <a:cubicBezTo>
                  <a:pt x="174660" y="75389"/>
                  <a:pt x="156289" y="95146"/>
                  <a:pt x="136359" y="105475"/>
                </a:cubicBezTo>
                <a:cubicBezTo>
                  <a:pt x="130882" y="108317"/>
                  <a:pt x="125302" y="110432"/>
                  <a:pt x="119998" y="111992"/>
                </a:cubicBezTo>
                <a:cubicBezTo>
                  <a:pt x="112997" y="121905"/>
                  <a:pt x="105718" y="127139"/>
                  <a:pt x="99929" y="129946"/>
                </a:cubicBezTo>
                <a:lnTo>
                  <a:pt x="99929" y="155284"/>
                </a:lnTo>
                <a:lnTo>
                  <a:pt x="122113" y="155284"/>
                </a:lnTo>
                <a:cubicBezTo>
                  <a:pt x="128248" y="155284"/>
                  <a:pt x="133204" y="160240"/>
                  <a:pt x="133204" y="166376"/>
                </a:cubicBezTo>
                <a:cubicBezTo>
                  <a:pt x="133204" y="172511"/>
                  <a:pt x="128248" y="177467"/>
                  <a:pt x="122113" y="177467"/>
                </a:cubicBezTo>
                <a:lnTo>
                  <a:pt x="55563" y="177467"/>
                </a:lnTo>
                <a:cubicBezTo>
                  <a:pt x="49427" y="177467"/>
                  <a:pt x="44471" y="172511"/>
                  <a:pt x="44471" y="166376"/>
                </a:cubicBezTo>
                <a:cubicBezTo>
                  <a:pt x="44471" y="160240"/>
                  <a:pt x="49427" y="155284"/>
                  <a:pt x="55563" y="155284"/>
                </a:cubicBezTo>
                <a:lnTo>
                  <a:pt x="77746" y="155284"/>
                </a:lnTo>
                <a:lnTo>
                  <a:pt x="77746" y="129946"/>
                </a:lnTo>
                <a:cubicBezTo>
                  <a:pt x="72200" y="127277"/>
                  <a:pt x="65302" y="122321"/>
                  <a:pt x="58578" y="113205"/>
                </a:cubicBezTo>
                <a:cubicBezTo>
                  <a:pt x="52200" y="111541"/>
                  <a:pt x="45268" y="109011"/>
                  <a:pt x="38509" y="105198"/>
                </a:cubicBezTo>
                <a:cubicBezTo>
                  <a:pt x="19757" y="94695"/>
                  <a:pt x="2842" y="74904"/>
                  <a:pt x="416" y="39376"/>
                </a:cubicBezTo>
                <a:cubicBezTo>
                  <a:pt x="-243" y="29636"/>
                  <a:pt x="7695" y="22149"/>
                  <a:pt x="16742" y="22149"/>
                </a:cubicBezTo>
                <a:lnTo>
                  <a:pt x="33934" y="22149"/>
                </a:lnTo>
                <a:cubicBezTo>
                  <a:pt x="33830" y="20346"/>
                  <a:pt x="33760" y="18544"/>
                  <a:pt x="33691" y="16672"/>
                </a:cubicBezTo>
                <a:cubicBezTo>
                  <a:pt x="33344" y="7487"/>
                  <a:pt x="40831" y="-35"/>
                  <a:pt x="50017" y="-35"/>
                </a:cubicBezTo>
                <a:close/>
                <a:moveTo>
                  <a:pt x="35181" y="38821"/>
                </a:moveTo>
                <a:lnTo>
                  <a:pt x="17019" y="38821"/>
                </a:lnTo>
                <a:cubicBezTo>
                  <a:pt x="19168" y="68179"/>
                  <a:pt x="32651" y="82876"/>
                  <a:pt x="46550" y="90675"/>
                </a:cubicBezTo>
                <a:cubicBezTo>
                  <a:pt x="41559" y="77746"/>
                  <a:pt x="37434" y="60866"/>
                  <a:pt x="35181" y="38821"/>
                </a:cubicBezTo>
                <a:close/>
                <a:moveTo>
                  <a:pt x="131714" y="89011"/>
                </a:moveTo>
                <a:cubicBezTo>
                  <a:pt x="145752" y="80761"/>
                  <a:pt x="158438" y="66100"/>
                  <a:pt x="160587" y="38821"/>
                </a:cubicBezTo>
                <a:lnTo>
                  <a:pt x="142459" y="38821"/>
                </a:lnTo>
                <a:cubicBezTo>
                  <a:pt x="140310" y="59930"/>
                  <a:pt x="136428" y="76325"/>
                  <a:pt x="131714" y="89011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2" name="Text 50"/>
          <p:cNvSpPr/>
          <p:nvPr/>
        </p:nvSpPr>
        <p:spPr>
          <a:xfrm>
            <a:off x="6679609" y="4844856"/>
            <a:ext cx="1543965" cy="2484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73478" y="5261904"/>
            <a:ext cx="159721" cy="159721"/>
          </a:xfrm>
          <a:custGeom>
            <a:avLst/>
            <a:gdLst/>
            <a:ahLst/>
            <a:cxnLst/>
            <a:rect l="l" t="t" r="r" b="b"/>
            <a:pathLst>
              <a:path w="159721" h="159721">
                <a:moveTo>
                  <a:pt x="79860" y="159721"/>
                </a:moveTo>
                <a:cubicBezTo>
                  <a:pt x="123936" y="159721"/>
                  <a:pt x="159721" y="123936"/>
                  <a:pt x="159721" y="79860"/>
                </a:cubicBezTo>
                <a:cubicBezTo>
                  <a:pt x="159721" y="35784"/>
                  <a:pt x="123936" y="0"/>
                  <a:pt x="79860" y="0"/>
                </a:cubicBezTo>
                <a:cubicBezTo>
                  <a:pt x="35784" y="0"/>
                  <a:pt x="0" y="35784"/>
                  <a:pt x="0" y="79860"/>
                </a:cubicBezTo>
                <a:cubicBezTo>
                  <a:pt x="0" y="123936"/>
                  <a:pt x="35784" y="159721"/>
                  <a:pt x="79860" y="159721"/>
                </a:cubicBezTo>
                <a:close/>
                <a:moveTo>
                  <a:pt x="106189" y="66353"/>
                </a:moveTo>
                <a:lnTo>
                  <a:pt x="81233" y="106283"/>
                </a:lnTo>
                <a:cubicBezTo>
                  <a:pt x="79923" y="108373"/>
                  <a:pt x="77677" y="109683"/>
                  <a:pt x="75212" y="109808"/>
                </a:cubicBezTo>
                <a:cubicBezTo>
                  <a:pt x="72748" y="109933"/>
                  <a:pt x="70377" y="108810"/>
                  <a:pt x="68911" y="106813"/>
                </a:cubicBezTo>
                <a:lnTo>
                  <a:pt x="53937" y="86848"/>
                </a:lnTo>
                <a:cubicBezTo>
                  <a:pt x="51441" y="83541"/>
                  <a:pt x="52128" y="78862"/>
                  <a:pt x="55434" y="76366"/>
                </a:cubicBezTo>
                <a:cubicBezTo>
                  <a:pt x="58741" y="73871"/>
                  <a:pt x="63420" y="74557"/>
                  <a:pt x="65916" y="77864"/>
                </a:cubicBezTo>
                <a:lnTo>
                  <a:pt x="74339" y="89094"/>
                </a:lnTo>
                <a:lnTo>
                  <a:pt x="93493" y="58429"/>
                </a:lnTo>
                <a:cubicBezTo>
                  <a:pt x="95676" y="54935"/>
                  <a:pt x="100293" y="53843"/>
                  <a:pt x="103818" y="56058"/>
                </a:cubicBezTo>
                <a:cubicBezTo>
                  <a:pt x="107343" y="58273"/>
                  <a:pt x="108404" y="62859"/>
                  <a:pt x="106189" y="6638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4" name="Text 52"/>
          <p:cNvSpPr/>
          <p:nvPr/>
        </p:nvSpPr>
        <p:spPr>
          <a:xfrm>
            <a:off x="6657425" y="5235284"/>
            <a:ext cx="4028507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theoretical explanations with mathematical rigor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73478" y="5545852"/>
            <a:ext cx="159721" cy="159721"/>
          </a:xfrm>
          <a:custGeom>
            <a:avLst/>
            <a:gdLst/>
            <a:ahLst/>
            <a:cxnLst/>
            <a:rect l="l" t="t" r="r" b="b"/>
            <a:pathLst>
              <a:path w="159721" h="159721">
                <a:moveTo>
                  <a:pt x="79860" y="159721"/>
                </a:moveTo>
                <a:cubicBezTo>
                  <a:pt x="123936" y="159721"/>
                  <a:pt x="159721" y="123936"/>
                  <a:pt x="159721" y="79860"/>
                </a:cubicBezTo>
                <a:cubicBezTo>
                  <a:pt x="159721" y="35784"/>
                  <a:pt x="123936" y="0"/>
                  <a:pt x="79860" y="0"/>
                </a:cubicBezTo>
                <a:cubicBezTo>
                  <a:pt x="35784" y="0"/>
                  <a:pt x="0" y="35784"/>
                  <a:pt x="0" y="79860"/>
                </a:cubicBezTo>
                <a:cubicBezTo>
                  <a:pt x="0" y="123936"/>
                  <a:pt x="35784" y="159721"/>
                  <a:pt x="79860" y="159721"/>
                </a:cubicBezTo>
                <a:close/>
                <a:moveTo>
                  <a:pt x="106189" y="66353"/>
                </a:moveTo>
                <a:lnTo>
                  <a:pt x="81233" y="106283"/>
                </a:lnTo>
                <a:cubicBezTo>
                  <a:pt x="79923" y="108373"/>
                  <a:pt x="77677" y="109683"/>
                  <a:pt x="75212" y="109808"/>
                </a:cubicBezTo>
                <a:cubicBezTo>
                  <a:pt x="72748" y="109933"/>
                  <a:pt x="70377" y="108810"/>
                  <a:pt x="68911" y="106813"/>
                </a:cubicBezTo>
                <a:lnTo>
                  <a:pt x="53937" y="86848"/>
                </a:lnTo>
                <a:cubicBezTo>
                  <a:pt x="51441" y="83541"/>
                  <a:pt x="52128" y="78862"/>
                  <a:pt x="55434" y="76366"/>
                </a:cubicBezTo>
                <a:cubicBezTo>
                  <a:pt x="58741" y="73871"/>
                  <a:pt x="63420" y="74557"/>
                  <a:pt x="65916" y="77864"/>
                </a:cubicBezTo>
                <a:lnTo>
                  <a:pt x="74339" y="89094"/>
                </a:lnTo>
                <a:lnTo>
                  <a:pt x="93493" y="58429"/>
                </a:lnTo>
                <a:cubicBezTo>
                  <a:pt x="95676" y="54935"/>
                  <a:pt x="100293" y="53843"/>
                  <a:pt x="103818" y="56058"/>
                </a:cubicBezTo>
                <a:cubicBezTo>
                  <a:pt x="107343" y="58273"/>
                  <a:pt x="108404" y="62859"/>
                  <a:pt x="106189" y="6638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6" name="Text 54"/>
          <p:cNvSpPr/>
          <p:nvPr/>
        </p:nvSpPr>
        <p:spPr>
          <a:xfrm>
            <a:off x="6657425" y="5519231"/>
            <a:ext cx="3487231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Detailed performance metric analysis and interpretation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73478" y="5829799"/>
            <a:ext cx="159721" cy="159721"/>
          </a:xfrm>
          <a:custGeom>
            <a:avLst/>
            <a:gdLst/>
            <a:ahLst/>
            <a:cxnLst/>
            <a:rect l="l" t="t" r="r" b="b"/>
            <a:pathLst>
              <a:path w="159721" h="159721">
                <a:moveTo>
                  <a:pt x="79860" y="159721"/>
                </a:moveTo>
                <a:cubicBezTo>
                  <a:pt x="123936" y="159721"/>
                  <a:pt x="159721" y="123936"/>
                  <a:pt x="159721" y="79860"/>
                </a:cubicBezTo>
                <a:cubicBezTo>
                  <a:pt x="159721" y="35784"/>
                  <a:pt x="123936" y="0"/>
                  <a:pt x="79860" y="0"/>
                </a:cubicBezTo>
                <a:cubicBezTo>
                  <a:pt x="35784" y="0"/>
                  <a:pt x="0" y="35784"/>
                  <a:pt x="0" y="79860"/>
                </a:cubicBezTo>
                <a:cubicBezTo>
                  <a:pt x="0" y="123936"/>
                  <a:pt x="35784" y="159721"/>
                  <a:pt x="79860" y="159721"/>
                </a:cubicBezTo>
                <a:close/>
                <a:moveTo>
                  <a:pt x="106189" y="66353"/>
                </a:moveTo>
                <a:lnTo>
                  <a:pt x="81233" y="106283"/>
                </a:lnTo>
                <a:cubicBezTo>
                  <a:pt x="79923" y="108373"/>
                  <a:pt x="77677" y="109683"/>
                  <a:pt x="75212" y="109808"/>
                </a:cubicBezTo>
                <a:cubicBezTo>
                  <a:pt x="72748" y="109933"/>
                  <a:pt x="70377" y="108810"/>
                  <a:pt x="68911" y="106813"/>
                </a:cubicBezTo>
                <a:lnTo>
                  <a:pt x="53937" y="86848"/>
                </a:lnTo>
                <a:cubicBezTo>
                  <a:pt x="51441" y="83541"/>
                  <a:pt x="52128" y="78862"/>
                  <a:pt x="55434" y="76366"/>
                </a:cubicBezTo>
                <a:cubicBezTo>
                  <a:pt x="58741" y="73871"/>
                  <a:pt x="63420" y="74557"/>
                  <a:pt x="65916" y="77864"/>
                </a:cubicBezTo>
                <a:lnTo>
                  <a:pt x="74339" y="89094"/>
                </a:lnTo>
                <a:lnTo>
                  <a:pt x="93493" y="58429"/>
                </a:lnTo>
                <a:cubicBezTo>
                  <a:pt x="95676" y="54935"/>
                  <a:pt x="100293" y="53843"/>
                  <a:pt x="103818" y="56058"/>
                </a:cubicBezTo>
                <a:cubicBezTo>
                  <a:pt x="107343" y="58273"/>
                  <a:pt x="108404" y="62859"/>
                  <a:pt x="106189" y="6638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8" name="Text 56"/>
          <p:cNvSpPr/>
          <p:nvPr/>
        </p:nvSpPr>
        <p:spPr>
          <a:xfrm>
            <a:off x="6657425" y="5803179"/>
            <a:ext cx="3753432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 illustrations of decision boundaries for both classifiers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73478" y="6113747"/>
            <a:ext cx="159721" cy="159721"/>
          </a:xfrm>
          <a:custGeom>
            <a:avLst/>
            <a:gdLst/>
            <a:ahLst/>
            <a:cxnLst/>
            <a:rect l="l" t="t" r="r" b="b"/>
            <a:pathLst>
              <a:path w="159721" h="159721">
                <a:moveTo>
                  <a:pt x="79860" y="159721"/>
                </a:moveTo>
                <a:cubicBezTo>
                  <a:pt x="123936" y="159721"/>
                  <a:pt x="159721" y="123936"/>
                  <a:pt x="159721" y="79860"/>
                </a:cubicBezTo>
                <a:cubicBezTo>
                  <a:pt x="159721" y="35784"/>
                  <a:pt x="123936" y="0"/>
                  <a:pt x="79860" y="0"/>
                </a:cubicBezTo>
                <a:cubicBezTo>
                  <a:pt x="35784" y="0"/>
                  <a:pt x="0" y="35784"/>
                  <a:pt x="0" y="79860"/>
                </a:cubicBezTo>
                <a:cubicBezTo>
                  <a:pt x="0" y="123936"/>
                  <a:pt x="35784" y="159721"/>
                  <a:pt x="79860" y="159721"/>
                </a:cubicBezTo>
                <a:close/>
                <a:moveTo>
                  <a:pt x="106189" y="66353"/>
                </a:moveTo>
                <a:lnTo>
                  <a:pt x="81233" y="106283"/>
                </a:lnTo>
                <a:cubicBezTo>
                  <a:pt x="79923" y="108373"/>
                  <a:pt x="77677" y="109683"/>
                  <a:pt x="75212" y="109808"/>
                </a:cubicBezTo>
                <a:cubicBezTo>
                  <a:pt x="72748" y="109933"/>
                  <a:pt x="70377" y="108810"/>
                  <a:pt x="68911" y="106813"/>
                </a:cubicBezTo>
                <a:lnTo>
                  <a:pt x="53937" y="86848"/>
                </a:lnTo>
                <a:cubicBezTo>
                  <a:pt x="51441" y="83541"/>
                  <a:pt x="52128" y="78862"/>
                  <a:pt x="55434" y="76366"/>
                </a:cubicBezTo>
                <a:cubicBezTo>
                  <a:pt x="58741" y="73871"/>
                  <a:pt x="63420" y="74557"/>
                  <a:pt x="65916" y="77864"/>
                </a:cubicBezTo>
                <a:lnTo>
                  <a:pt x="74339" y="89094"/>
                </a:lnTo>
                <a:lnTo>
                  <a:pt x="93493" y="58429"/>
                </a:lnTo>
                <a:cubicBezTo>
                  <a:pt x="95676" y="54935"/>
                  <a:pt x="100293" y="53843"/>
                  <a:pt x="103818" y="56058"/>
                </a:cubicBezTo>
                <a:cubicBezTo>
                  <a:pt x="107343" y="58273"/>
                  <a:pt x="108404" y="62859"/>
                  <a:pt x="106189" y="6638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60" name="Text 58"/>
          <p:cNvSpPr/>
          <p:nvPr/>
        </p:nvSpPr>
        <p:spPr>
          <a:xfrm>
            <a:off x="6657425" y="6087127"/>
            <a:ext cx="3238777" cy="212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Practical insights into algorithm selection and tuning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stockcake.com/efb56688bd0244484c06c279bcb81be4f51689d1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183" r="183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3D8B75">
                  <a:alpha val="3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800" y="508006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5895975" y="736606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388263" y="62597"/>
                </a:moveTo>
                <a:cubicBezTo>
                  <a:pt x="401032" y="71884"/>
                  <a:pt x="403890" y="89743"/>
                  <a:pt x="394603" y="102513"/>
                </a:cubicBezTo>
                <a:lnTo>
                  <a:pt x="166003" y="416838"/>
                </a:lnTo>
                <a:cubicBezTo>
                  <a:pt x="161092" y="423624"/>
                  <a:pt x="153501" y="427821"/>
                  <a:pt x="145107" y="428536"/>
                </a:cubicBezTo>
                <a:cubicBezTo>
                  <a:pt x="136714" y="429250"/>
                  <a:pt x="128588" y="426125"/>
                  <a:pt x="122694" y="420231"/>
                </a:cubicBezTo>
                <a:lnTo>
                  <a:pt x="8394" y="305931"/>
                </a:lnTo>
                <a:cubicBezTo>
                  <a:pt x="-2768" y="294769"/>
                  <a:pt x="-2768" y="276642"/>
                  <a:pt x="8394" y="265480"/>
                </a:cubicBezTo>
                <a:cubicBezTo>
                  <a:pt x="19556" y="254318"/>
                  <a:pt x="37683" y="254318"/>
                  <a:pt x="48845" y="265480"/>
                </a:cubicBezTo>
                <a:lnTo>
                  <a:pt x="139482" y="356116"/>
                </a:lnTo>
                <a:lnTo>
                  <a:pt x="348436" y="68848"/>
                </a:lnTo>
                <a:cubicBezTo>
                  <a:pt x="357723" y="56078"/>
                  <a:pt x="375583" y="53221"/>
                  <a:pt x="388352" y="62508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4334173" y="1727206"/>
            <a:ext cx="35242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2641606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4434185" y="3003556"/>
            <a:ext cx="33242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697956" y="4187831"/>
            <a:ext cx="2054225" cy="1435100"/>
          </a:xfrm>
          <a:custGeom>
            <a:avLst/>
            <a:gdLst/>
            <a:ahLst/>
            <a:cxnLst/>
            <a:rect l="l" t="t" r="r" b="b"/>
            <a:pathLst>
              <a:path w="2054225" h="1435100">
                <a:moveTo>
                  <a:pt x="114306" y="0"/>
                </a:moveTo>
                <a:lnTo>
                  <a:pt x="1939919" y="0"/>
                </a:lnTo>
                <a:cubicBezTo>
                  <a:pt x="2003049" y="0"/>
                  <a:pt x="2054225" y="51176"/>
                  <a:pt x="2054225" y="114306"/>
                </a:cubicBezTo>
                <a:lnTo>
                  <a:pt x="2054225" y="1320794"/>
                </a:lnTo>
                <a:cubicBezTo>
                  <a:pt x="2054225" y="1383924"/>
                  <a:pt x="2003049" y="1435100"/>
                  <a:pt x="1939919" y="1435100"/>
                </a:cubicBezTo>
                <a:lnTo>
                  <a:pt x="114306" y="1435100"/>
                </a:lnTo>
                <a:cubicBezTo>
                  <a:pt x="51176" y="1435100"/>
                  <a:pt x="0" y="1383924"/>
                  <a:pt x="0" y="13207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3604220" y="44196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34671" y="-7255"/>
                </a:moveTo>
                <a:cubicBezTo>
                  <a:pt x="128308" y="-8539"/>
                  <a:pt x="121779" y="-8539"/>
                  <a:pt x="115416" y="-7255"/>
                </a:cubicBezTo>
                <a:lnTo>
                  <a:pt x="10771" y="13674"/>
                </a:lnTo>
                <a:cubicBezTo>
                  <a:pt x="4521" y="14901"/>
                  <a:pt x="0" y="20427"/>
                  <a:pt x="0" y="26789"/>
                </a:cubicBezTo>
                <a:cubicBezTo>
                  <a:pt x="0" y="32538"/>
                  <a:pt x="3628" y="37560"/>
                  <a:pt x="8930" y="39402"/>
                </a:cubicBezTo>
                <a:lnTo>
                  <a:pt x="8930" y="80367"/>
                </a:lnTo>
                <a:lnTo>
                  <a:pt x="167" y="124234"/>
                </a:lnTo>
                <a:cubicBezTo>
                  <a:pt x="56" y="124737"/>
                  <a:pt x="0" y="125295"/>
                  <a:pt x="0" y="125853"/>
                </a:cubicBezTo>
                <a:cubicBezTo>
                  <a:pt x="0" y="130318"/>
                  <a:pt x="3628" y="134001"/>
                  <a:pt x="8148" y="134001"/>
                </a:cubicBezTo>
                <a:lnTo>
                  <a:pt x="27626" y="134001"/>
                </a:lnTo>
                <a:cubicBezTo>
                  <a:pt x="32091" y="134001"/>
                  <a:pt x="35775" y="130373"/>
                  <a:pt x="35775" y="125853"/>
                </a:cubicBezTo>
                <a:cubicBezTo>
                  <a:pt x="35775" y="125295"/>
                  <a:pt x="35719" y="124792"/>
                  <a:pt x="35607" y="124234"/>
                </a:cubicBezTo>
                <a:lnTo>
                  <a:pt x="26789" y="80367"/>
                </a:lnTo>
                <a:lnTo>
                  <a:pt x="26789" y="43142"/>
                </a:lnTo>
                <a:lnTo>
                  <a:pt x="53578" y="48499"/>
                </a:lnTo>
                <a:lnTo>
                  <a:pt x="53578" y="80367"/>
                </a:lnTo>
                <a:cubicBezTo>
                  <a:pt x="53578" y="119825"/>
                  <a:pt x="85558" y="151805"/>
                  <a:pt x="125016" y="151805"/>
                </a:cubicBezTo>
                <a:cubicBezTo>
                  <a:pt x="164474" y="151805"/>
                  <a:pt x="196453" y="119825"/>
                  <a:pt x="196453" y="80367"/>
                </a:cubicBezTo>
                <a:lnTo>
                  <a:pt x="196453" y="48499"/>
                </a:lnTo>
                <a:lnTo>
                  <a:pt x="239260" y="39960"/>
                </a:lnTo>
                <a:cubicBezTo>
                  <a:pt x="245511" y="38677"/>
                  <a:pt x="250031" y="33151"/>
                  <a:pt x="250031" y="26789"/>
                </a:cubicBezTo>
                <a:cubicBezTo>
                  <a:pt x="250031" y="20427"/>
                  <a:pt x="245511" y="14901"/>
                  <a:pt x="239260" y="13674"/>
                </a:cubicBezTo>
                <a:lnTo>
                  <a:pt x="134671" y="-7255"/>
                </a:lnTo>
                <a:close/>
                <a:moveTo>
                  <a:pt x="125016" y="125016"/>
                </a:moveTo>
                <a:cubicBezTo>
                  <a:pt x="100347" y="125016"/>
                  <a:pt x="80367" y="105035"/>
                  <a:pt x="80367" y="80367"/>
                </a:cubicBezTo>
                <a:lnTo>
                  <a:pt x="169664" y="80367"/>
                </a:lnTo>
                <a:cubicBezTo>
                  <a:pt x="169664" y="105035"/>
                  <a:pt x="149684" y="125016"/>
                  <a:pt x="125016" y="125016"/>
                </a:cubicBezTo>
                <a:close/>
                <a:moveTo>
                  <a:pt x="67028" y="178650"/>
                </a:moveTo>
                <a:cubicBezTo>
                  <a:pt x="32761" y="194388"/>
                  <a:pt x="8930" y="228991"/>
                  <a:pt x="8930" y="269174"/>
                </a:cubicBezTo>
                <a:cubicBezTo>
                  <a:pt x="8930" y="278327"/>
                  <a:pt x="16352" y="285750"/>
                  <a:pt x="25505" y="285750"/>
                </a:cubicBezTo>
                <a:lnTo>
                  <a:pt x="111621" y="285750"/>
                </a:lnTo>
                <a:lnTo>
                  <a:pt x="111621" y="204267"/>
                </a:lnTo>
                <a:lnTo>
                  <a:pt x="79586" y="180268"/>
                </a:lnTo>
                <a:cubicBezTo>
                  <a:pt x="75958" y="177533"/>
                  <a:pt x="71103" y="176808"/>
                  <a:pt x="66973" y="178705"/>
                </a:cubicBezTo>
                <a:close/>
                <a:moveTo>
                  <a:pt x="138410" y="285750"/>
                </a:moveTo>
                <a:lnTo>
                  <a:pt x="224526" y="285750"/>
                </a:lnTo>
                <a:cubicBezTo>
                  <a:pt x="233679" y="285750"/>
                  <a:pt x="241102" y="278327"/>
                  <a:pt x="241102" y="269174"/>
                </a:cubicBezTo>
                <a:cubicBezTo>
                  <a:pt x="241102" y="228991"/>
                  <a:pt x="217270" y="194388"/>
                  <a:pt x="183003" y="178705"/>
                </a:cubicBezTo>
                <a:cubicBezTo>
                  <a:pt x="178873" y="176808"/>
                  <a:pt x="174017" y="177533"/>
                  <a:pt x="170390" y="180268"/>
                </a:cubicBezTo>
                <a:lnTo>
                  <a:pt x="138354" y="204267"/>
                </a:lnTo>
                <a:lnTo>
                  <a:pt x="138354" y="285750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1" name="Text 8"/>
          <p:cNvSpPr/>
          <p:nvPr/>
        </p:nvSpPr>
        <p:spPr>
          <a:xfrm>
            <a:off x="2891631" y="4819650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Leader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882106" y="512445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Frais Asghar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067003" y="4187831"/>
            <a:ext cx="2054225" cy="1435100"/>
          </a:xfrm>
          <a:custGeom>
            <a:avLst/>
            <a:gdLst/>
            <a:ahLst/>
            <a:cxnLst/>
            <a:rect l="l" t="t" r="r" b="b"/>
            <a:pathLst>
              <a:path w="2054225" h="1435100">
                <a:moveTo>
                  <a:pt x="114306" y="0"/>
                </a:moveTo>
                <a:lnTo>
                  <a:pt x="1939919" y="0"/>
                </a:lnTo>
                <a:cubicBezTo>
                  <a:pt x="2003049" y="0"/>
                  <a:pt x="2054225" y="51176"/>
                  <a:pt x="2054225" y="114306"/>
                </a:cubicBezTo>
                <a:lnTo>
                  <a:pt x="2054225" y="1320794"/>
                </a:lnTo>
                <a:cubicBezTo>
                  <a:pt x="2054225" y="1383924"/>
                  <a:pt x="2003049" y="1435100"/>
                  <a:pt x="1939919" y="1435100"/>
                </a:cubicBezTo>
                <a:lnTo>
                  <a:pt x="114306" y="1435100"/>
                </a:lnTo>
                <a:cubicBezTo>
                  <a:pt x="51176" y="1435100"/>
                  <a:pt x="0" y="1383924"/>
                  <a:pt x="0" y="13207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937548" y="441960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0" y="53578"/>
                </a:moveTo>
                <a:cubicBezTo>
                  <a:pt x="0" y="33877"/>
                  <a:pt x="16018" y="17859"/>
                  <a:pt x="35719" y="17859"/>
                </a:cubicBezTo>
                <a:lnTo>
                  <a:pt x="285750" y="17859"/>
                </a:lnTo>
                <a:cubicBezTo>
                  <a:pt x="305451" y="17859"/>
                  <a:pt x="321469" y="33877"/>
                  <a:pt x="321469" y="53578"/>
                </a:cubicBezTo>
                <a:lnTo>
                  <a:pt x="0" y="53578"/>
                </a:lnTo>
                <a:close/>
                <a:moveTo>
                  <a:pt x="0" y="80367"/>
                </a:moveTo>
                <a:lnTo>
                  <a:pt x="321469" y="80367"/>
                </a:lnTo>
                <a:lnTo>
                  <a:pt x="321469" y="232172"/>
                </a:lnTo>
                <a:cubicBezTo>
                  <a:pt x="321469" y="251873"/>
                  <a:pt x="305451" y="267891"/>
                  <a:pt x="285750" y="267891"/>
                </a:cubicBezTo>
                <a:lnTo>
                  <a:pt x="35719" y="267891"/>
                </a:lnTo>
                <a:cubicBezTo>
                  <a:pt x="16018" y="267891"/>
                  <a:pt x="0" y="251873"/>
                  <a:pt x="0" y="232172"/>
                </a:cubicBezTo>
                <a:lnTo>
                  <a:pt x="0" y="80367"/>
                </a:lnTo>
                <a:close/>
                <a:moveTo>
                  <a:pt x="138019" y="232172"/>
                </a:moveTo>
                <a:cubicBezTo>
                  <a:pt x="149293" y="232172"/>
                  <a:pt x="157721" y="221345"/>
                  <a:pt x="150521" y="212638"/>
                </a:cubicBezTo>
                <a:cubicBezTo>
                  <a:pt x="142317" y="202760"/>
                  <a:pt x="129927" y="196453"/>
                  <a:pt x="116086" y="196453"/>
                </a:cubicBezTo>
                <a:lnTo>
                  <a:pt x="80367" y="196453"/>
                </a:lnTo>
                <a:cubicBezTo>
                  <a:pt x="66526" y="196453"/>
                  <a:pt x="54136" y="202760"/>
                  <a:pt x="45932" y="212638"/>
                </a:cubicBezTo>
                <a:cubicBezTo>
                  <a:pt x="38733" y="221345"/>
                  <a:pt x="47160" y="232172"/>
                  <a:pt x="58434" y="232172"/>
                </a:cubicBezTo>
                <a:lnTo>
                  <a:pt x="137964" y="232172"/>
                </a:lnTo>
                <a:close/>
                <a:moveTo>
                  <a:pt x="98227" y="174129"/>
                </a:moveTo>
                <a:cubicBezTo>
                  <a:pt x="115476" y="174129"/>
                  <a:pt x="129480" y="160125"/>
                  <a:pt x="129480" y="142875"/>
                </a:cubicBezTo>
                <a:cubicBezTo>
                  <a:pt x="129480" y="125625"/>
                  <a:pt x="115476" y="111621"/>
                  <a:pt x="98227" y="111621"/>
                </a:cubicBezTo>
                <a:cubicBezTo>
                  <a:pt x="80977" y="111621"/>
                  <a:pt x="66973" y="125625"/>
                  <a:pt x="66973" y="142875"/>
                </a:cubicBezTo>
                <a:cubicBezTo>
                  <a:pt x="66973" y="160125"/>
                  <a:pt x="80977" y="174129"/>
                  <a:pt x="98227" y="174129"/>
                </a:cubicBezTo>
                <a:close/>
                <a:moveTo>
                  <a:pt x="200918" y="116086"/>
                </a:moveTo>
                <a:cubicBezTo>
                  <a:pt x="193495" y="116086"/>
                  <a:pt x="187523" y="122058"/>
                  <a:pt x="187523" y="129480"/>
                </a:cubicBezTo>
                <a:cubicBezTo>
                  <a:pt x="187523" y="136903"/>
                  <a:pt x="193495" y="142875"/>
                  <a:pt x="200918" y="142875"/>
                </a:cubicBezTo>
                <a:lnTo>
                  <a:pt x="263426" y="142875"/>
                </a:lnTo>
                <a:cubicBezTo>
                  <a:pt x="270849" y="142875"/>
                  <a:pt x="276820" y="136903"/>
                  <a:pt x="276820" y="129480"/>
                </a:cubicBezTo>
                <a:cubicBezTo>
                  <a:pt x="276820" y="122058"/>
                  <a:pt x="270849" y="116086"/>
                  <a:pt x="263426" y="116086"/>
                </a:cubicBezTo>
                <a:lnTo>
                  <a:pt x="200918" y="116086"/>
                </a:lnTo>
                <a:close/>
                <a:moveTo>
                  <a:pt x="200918" y="169664"/>
                </a:moveTo>
                <a:cubicBezTo>
                  <a:pt x="193495" y="169664"/>
                  <a:pt x="187523" y="175636"/>
                  <a:pt x="187523" y="183059"/>
                </a:cubicBezTo>
                <a:cubicBezTo>
                  <a:pt x="187523" y="190481"/>
                  <a:pt x="193495" y="196453"/>
                  <a:pt x="200918" y="196453"/>
                </a:cubicBezTo>
                <a:lnTo>
                  <a:pt x="263426" y="196453"/>
                </a:lnTo>
                <a:cubicBezTo>
                  <a:pt x="270849" y="196453"/>
                  <a:pt x="276820" y="190481"/>
                  <a:pt x="276820" y="183059"/>
                </a:cubicBezTo>
                <a:cubicBezTo>
                  <a:pt x="276820" y="175636"/>
                  <a:pt x="270849" y="169664"/>
                  <a:pt x="263426" y="169664"/>
                </a:cubicBezTo>
                <a:lnTo>
                  <a:pt x="200918" y="169664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5" name="Text 12"/>
          <p:cNvSpPr/>
          <p:nvPr/>
        </p:nvSpPr>
        <p:spPr>
          <a:xfrm>
            <a:off x="5260678" y="4819650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CMS ID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251153" y="512445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516900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36049" y="4187831"/>
            <a:ext cx="2054225" cy="1435100"/>
          </a:xfrm>
          <a:custGeom>
            <a:avLst/>
            <a:gdLst/>
            <a:ahLst/>
            <a:cxnLst/>
            <a:rect l="l" t="t" r="r" b="b"/>
            <a:pathLst>
              <a:path w="2054225" h="1435100">
                <a:moveTo>
                  <a:pt x="114306" y="0"/>
                </a:moveTo>
                <a:lnTo>
                  <a:pt x="1939919" y="0"/>
                </a:lnTo>
                <a:cubicBezTo>
                  <a:pt x="2003049" y="0"/>
                  <a:pt x="2054225" y="51176"/>
                  <a:pt x="2054225" y="114306"/>
                </a:cubicBezTo>
                <a:lnTo>
                  <a:pt x="2054225" y="1320794"/>
                </a:lnTo>
                <a:cubicBezTo>
                  <a:pt x="2054225" y="1383924"/>
                  <a:pt x="2003049" y="1435100"/>
                  <a:pt x="1939919" y="1435100"/>
                </a:cubicBezTo>
                <a:lnTo>
                  <a:pt x="114306" y="1435100"/>
                </a:lnTo>
                <a:cubicBezTo>
                  <a:pt x="51176" y="1435100"/>
                  <a:pt x="0" y="1383924"/>
                  <a:pt x="0" y="13207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8342313" y="44196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71438" y="0"/>
                </a:moveTo>
                <a:cubicBezTo>
                  <a:pt x="81316" y="0"/>
                  <a:pt x="89297" y="7981"/>
                  <a:pt x="89297" y="17859"/>
                </a:cubicBezTo>
                <a:lnTo>
                  <a:pt x="89297" y="35719"/>
                </a:lnTo>
                <a:lnTo>
                  <a:pt x="160734" y="35719"/>
                </a:lnTo>
                <a:lnTo>
                  <a:pt x="160734" y="17859"/>
                </a:lnTo>
                <a:cubicBezTo>
                  <a:pt x="160734" y="7981"/>
                  <a:pt x="168715" y="0"/>
                  <a:pt x="178594" y="0"/>
                </a:cubicBezTo>
                <a:cubicBezTo>
                  <a:pt x="188472" y="0"/>
                  <a:pt x="196453" y="7981"/>
                  <a:pt x="196453" y="17859"/>
                </a:cubicBezTo>
                <a:lnTo>
                  <a:pt x="196453" y="35719"/>
                </a:lnTo>
                <a:lnTo>
                  <a:pt x="214313" y="35719"/>
                </a:lnTo>
                <a:cubicBezTo>
                  <a:pt x="234014" y="35719"/>
                  <a:pt x="250031" y="51736"/>
                  <a:pt x="250031" y="71438"/>
                </a:cubicBezTo>
                <a:lnTo>
                  <a:pt x="250031" y="232172"/>
                </a:lnTo>
                <a:cubicBezTo>
                  <a:pt x="250031" y="251873"/>
                  <a:pt x="234014" y="267891"/>
                  <a:pt x="214313" y="267891"/>
                </a:cubicBezTo>
                <a:lnTo>
                  <a:pt x="35719" y="267891"/>
                </a:lnTo>
                <a:cubicBezTo>
                  <a:pt x="16018" y="267891"/>
                  <a:pt x="0" y="251873"/>
                  <a:pt x="0" y="232172"/>
                </a:cubicBezTo>
                <a:lnTo>
                  <a:pt x="0" y="71438"/>
                </a:lnTo>
                <a:cubicBezTo>
                  <a:pt x="0" y="51736"/>
                  <a:pt x="16018" y="35719"/>
                  <a:pt x="35719" y="35719"/>
                </a:cubicBezTo>
                <a:lnTo>
                  <a:pt x="53578" y="35719"/>
                </a:lnTo>
                <a:lnTo>
                  <a:pt x="53578" y="17859"/>
                </a:lnTo>
                <a:cubicBezTo>
                  <a:pt x="53578" y="7981"/>
                  <a:pt x="61559" y="0"/>
                  <a:pt x="71438" y="0"/>
                </a:cubicBezTo>
                <a:close/>
                <a:moveTo>
                  <a:pt x="35719" y="133945"/>
                </a:moveTo>
                <a:lnTo>
                  <a:pt x="35719" y="151805"/>
                </a:lnTo>
                <a:cubicBezTo>
                  <a:pt x="35719" y="156716"/>
                  <a:pt x="39737" y="160734"/>
                  <a:pt x="44648" y="160734"/>
                </a:cubicBezTo>
                <a:lnTo>
                  <a:pt x="62508" y="160734"/>
                </a:lnTo>
                <a:cubicBezTo>
                  <a:pt x="67419" y="160734"/>
                  <a:pt x="71438" y="156716"/>
                  <a:pt x="71438" y="151805"/>
                </a:cubicBezTo>
                <a:lnTo>
                  <a:pt x="71438" y="133945"/>
                </a:lnTo>
                <a:cubicBezTo>
                  <a:pt x="71438" y="129034"/>
                  <a:pt x="67419" y="125016"/>
                  <a:pt x="62508" y="125016"/>
                </a:cubicBezTo>
                <a:lnTo>
                  <a:pt x="44648" y="125016"/>
                </a:lnTo>
                <a:cubicBezTo>
                  <a:pt x="39737" y="125016"/>
                  <a:pt x="35719" y="129034"/>
                  <a:pt x="35719" y="133945"/>
                </a:cubicBezTo>
                <a:close/>
                <a:moveTo>
                  <a:pt x="107156" y="133945"/>
                </a:moveTo>
                <a:lnTo>
                  <a:pt x="107156" y="151805"/>
                </a:lnTo>
                <a:cubicBezTo>
                  <a:pt x="107156" y="156716"/>
                  <a:pt x="111175" y="160734"/>
                  <a:pt x="116086" y="160734"/>
                </a:cubicBezTo>
                <a:lnTo>
                  <a:pt x="133945" y="160734"/>
                </a:lnTo>
                <a:cubicBezTo>
                  <a:pt x="138857" y="160734"/>
                  <a:pt x="142875" y="156716"/>
                  <a:pt x="142875" y="151805"/>
                </a:cubicBezTo>
                <a:lnTo>
                  <a:pt x="142875" y="133945"/>
                </a:lnTo>
                <a:cubicBezTo>
                  <a:pt x="142875" y="129034"/>
                  <a:pt x="138857" y="125016"/>
                  <a:pt x="133945" y="125016"/>
                </a:cubicBezTo>
                <a:lnTo>
                  <a:pt x="116086" y="125016"/>
                </a:lnTo>
                <a:cubicBezTo>
                  <a:pt x="111175" y="125016"/>
                  <a:pt x="107156" y="129034"/>
                  <a:pt x="107156" y="133945"/>
                </a:cubicBezTo>
                <a:close/>
                <a:moveTo>
                  <a:pt x="187523" y="125016"/>
                </a:moveTo>
                <a:cubicBezTo>
                  <a:pt x="182612" y="125016"/>
                  <a:pt x="178594" y="129034"/>
                  <a:pt x="178594" y="133945"/>
                </a:cubicBezTo>
                <a:lnTo>
                  <a:pt x="178594" y="151805"/>
                </a:lnTo>
                <a:cubicBezTo>
                  <a:pt x="178594" y="156716"/>
                  <a:pt x="182612" y="160734"/>
                  <a:pt x="187523" y="160734"/>
                </a:cubicBezTo>
                <a:lnTo>
                  <a:pt x="205383" y="160734"/>
                </a:lnTo>
                <a:cubicBezTo>
                  <a:pt x="210294" y="160734"/>
                  <a:pt x="214313" y="156716"/>
                  <a:pt x="214313" y="151805"/>
                </a:cubicBezTo>
                <a:lnTo>
                  <a:pt x="214313" y="133945"/>
                </a:lnTo>
                <a:cubicBezTo>
                  <a:pt x="214313" y="129034"/>
                  <a:pt x="210294" y="125016"/>
                  <a:pt x="205383" y="125016"/>
                </a:cubicBezTo>
                <a:lnTo>
                  <a:pt x="187523" y="125016"/>
                </a:lnTo>
                <a:close/>
                <a:moveTo>
                  <a:pt x="35719" y="205383"/>
                </a:moveTo>
                <a:lnTo>
                  <a:pt x="35719" y="223242"/>
                </a:lnTo>
                <a:cubicBezTo>
                  <a:pt x="35719" y="228154"/>
                  <a:pt x="39737" y="232172"/>
                  <a:pt x="44648" y="232172"/>
                </a:cubicBezTo>
                <a:lnTo>
                  <a:pt x="62508" y="232172"/>
                </a:lnTo>
                <a:cubicBezTo>
                  <a:pt x="67419" y="232172"/>
                  <a:pt x="71438" y="228154"/>
                  <a:pt x="71438" y="223242"/>
                </a:cubicBezTo>
                <a:lnTo>
                  <a:pt x="71438" y="205383"/>
                </a:lnTo>
                <a:cubicBezTo>
                  <a:pt x="71438" y="200471"/>
                  <a:pt x="67419" y="196453"/>
                  <a:pt x="62508" y="196453"/>
                </a:cubicBezTo>
                <a:lnTo>
                  <a:pt x="44648" y="196453"/>
                </a:lnTo>
                <a:cubicBezTo>
                  <a:pt x="39737" y="196453"/>
                  <a:pt x="35719" y="200471"/>
                  <a:pt x="35719" y="205383"/>
                </a:cubicBezTo>
                <a:close/>
                <a:moveTo>
                  <a:pt x="116086" y="196453"/>
                </a:moveTo>
                <a:cubicBezTo>
                  <a:pt x="111175" y="196453"/>
                  <a:pt x="107156" y="200471"/>
                  <a:pt x="107156" y="205383"/>
                </a:cubicBezTo>
                <a:lnTo>
                  <a:pt x="107156" y="223242"/>
                </a:lnTo>
                <a:cubicBezTo>
                  <a:pt x="107156" y="228154"/>
                  <a:pt x="111175" y="232172"/>
                  <a:pt x="116086" y="232172"/>
                </a:cubicBezTo>
                <a:lnTo>
                  <a:pt x="133945" y="232172"/>
                </a:lnTo>
                <a:cubicBezTo>
                  <a:pt x="138857" y="232172"/>
                  <a:pt x="142875" y="228154"/>
                  <a:pt x="142875" y="223242"/>
                </a:cubicBezTo>
                <a:lnTo>
                  <a:pt x="142875" y="205383"/>
                </a:lnTo>
                <a:cubicBezTo>
                  <a:pt x="142875" y="200471"/>
                  <a:pt x="138857" y="196453"/>
                  <a:pt x="133945" y="196453"/>
                </a:cubicBezTo>
                <a:lnTo>
                  <a:pt x="116086" y="196453"/>
                </a:lnTo>
                <a:close/>
                <a:moveTo>
                  <a:pt x="178594" y="205383"/>
                </a:moveTo>
                <a:lnTo>
                  <a:pt x="178594" y="223242"/>
                </a:lnTo>
                <a:cubicBezTo>
                  <a:pt x="178594" y="228154"/>
                  <a:pt x="182612" y="232172"/>
                  <a:pt x="187523" y="232172"/>
                </a:cubicBezTo>
                <a:lnTo>
                  <a:pt x="205383" y="232172"/>
                </a:lnTo>
                <a:cubicBezTo>
                  <a:pt x="210294" y="232172"/>
                  <a:pt x="214313" y="228154"/>
                  <a:pt x="214313" y="223242"/>
                </a:cubicBezTo>
                <a:lnTo>
                  <a:pt x="214313" y="205383"/>
                </a:lnTo>
                <a:cubicBezTo>
                  <a:pt x="214313" y="200471"/>
                  <a:pt x="210294" y="196453"/>
                  <a:pt x="205383" y="196453"/>
                </a:cubicBezTo>
                <a:lnTo>
                  <a:pt x="187523" y="196453"/>
                </a:lnTo>
                <a:cubicBezTo>
                  <a:pt x="182612" y="196453"/>
                  <a:pt x="178594" y="200471"/>
                  <a:pt x="178594" y="205383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9" name="Text 16"/>
          <p:cNvSpPr/>
          <p:nvPr/>
        </p:nvSpPr>
        <p:spPr>
          <a:xfrm>
            <a:off x="7629724" y="4819650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30" kern="0" dirty="0">
                <a:solidFill>
                  <a:srgbClr val="5F6B7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Date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620199" y="512445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 December 2024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4389338" y="6083303"/>
            <a:ext cx="3409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 Learning Classification Using Python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533400" y="628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64294"/>
                </a:moveTo>
                <a:cubicBezTo>
                  <a:pt x="33259" y="64294"/>
                  <a:pt x="42863" y="54691"/>
                  <a:pt x="42863" y="42863"/>
                </a:cubicBezTo>
                <a:cubicBezTo>
                  <a:pt x="42863" y="31034"/>
                  <a:pt x="33259" y="21431"/>
                  <a:pt x="21431" y="21431"/>
                </a:cubicBezTo>
                <a:cubicBezTo>
                  <a:pt x="9603" y="21431"/>
                  <a:pt x="0" y="31034"/>
                  <a:pt x="0" y="42863"/>
                </a:cubicBezTo>
                <a:cubicBezTo>
                  <a:pt x="0" y="54691"/>
                  <a:pt x="9603" y="64294"/>
                  <a:pt x="21431" y="64294"/>
                </a:cubicBezTo>
                <a:close/>
                <a:moveTo>
                  <a:pt x="85725" y="28575"/>
                </a:moveTo>
                <a:cubicBezTo>
                  <a:pt x="77822" y="28575"/>
                  <a:pt x="71438" y="34960"/>
                  <a:pt x="71438" y="42863"/>
                </a:cubicBezTo>
                <a:cubicBezTo>
                  <a:pt x="71438" y="50765"/>
                  <a:pt x="77822" y="57150"/>
                  <a:pt x="85725" y="57150"/>
                </a:cubicBezTo>
                <a:lnTo>
                  <a:pt x="214313" y="57150"/>
                </a:lnTo>
                <a:cubicBezTo>
                  <a:pt x="222215" y="57150"/>
                  <a:pt x="228600" y="50765"/>
                  <a:pt x="228600" y="42863"/>
                </a:cubicBezTo>
                <a:cubicBezTo>
                  <a:pt x="228600" y="34960"/>
                  <a:pt x="222215" y="28575"/>
                  <a:pt x="214313" y="28575"/>
                </a:cubicBezTo>
                <a:lnTo>
                  <a:pt x="85725" y="28575"/>
                </a:lnTo>
                <a:close/>
                <a:moveTo>
                  <a:pt x="85725" y="100013"/>
                </a:moveTo>
                <a:cubicBezTo>
                  <a:pt x="77822" y="100013"/>
                  <a:pt x="71438" y="106397"/>
                  <a:pt x="71438" y="114300"/>
                </a:cubicBezTo>
                <a:cubicBezTo>
                  <a:pt x="71438" y="122203"/>
                  <a:pt x="77822" y="128588"/>
                  <a:pt x="85725" y="128588"/>
                </a:cubicBezTo>
                <a:lnTo>
                  <a:pt x="214313" y="128588"/>
                </a:lnTo>
                <a:cubicBezTo>
                  <a:pt x="222215" y="128588"/>
                  <a:pt x="228600" y="122203"/>
                  <a:pt x="228600" y="114300"/>
                </a:cubicBezTo>
                <a:cubicBezTo>
                  <a:pt x="228600" y="106397"/>
                  <a:pt x="222215" y="100013"/>
                  <a:pt x="214313" y="100013"/>
                </a:cubicBezTo>
                <a:lnTo>
                  <a:pt x="85725" y="100013"/>
                </a:lnTo>
                <a:close/>
                <a:moveTo>
                  <a:pt x="85725" y="171450"/>
                </a:moveTo>
                <a:cubicBezTo>
                  <a:pt x="77822" y="171450"/>
                  <a:pt x="71438" y="177835"/>
                  <a:pt x="71438" y="185738"/>
                </a:cubicBezTo>
                <a:cubicBezTo>
                  <a:pt x="71438" y="193640"/>
                  <a:pt x="77822" y="200025"/>
                  <a:pt x="85725" y="200025"/>
                </a:cubicBezTo>
                <a:lnTo>
                  <a:pt x="214313" y="200025"/>
                </a:lnTo>
                <a:cubicBezTo>
                  <a:pt x="222215" y="200025"/>
                  <a:pt x="228600" y="193640"/>
                  <a:pt x="228600" y="185738"/>
                </a:cubicBezTo>
                <a:cubicBezTo>
                  <a:pt x="228600" y="177835"/>
                  <a:pt x="222215" y="171450"/>
                  <a:pt x="214313" y="171450"/>
                </a:cubicBezTo>
                <a:lnTo>
                  <a:pt x="85725" y="171450"/>
                </a:lnTo>
                <a:close/>
                <a:moveTo>
                  <a:pt x="21431" y="207169"/>
                </a:moveTo>
                <a:cubicBezTo>
                  <a:pt x="33259" y="207169"/>
                  <a:pt x="42863" y="197566"/>
                  <a:pt x="42863" y="185738"/>
                </a:cubicBezTo>
                <a:cubicBezTo>
                  <a:pt x="42863" y="173909"/>
                  <a:pt x="33259" y="164306"/>
                  <a:pt x="21431" y="164306"/>
                </a:cubicBezTo>
                <a:cubicBezTo>
                  <a:pt x="9603" y="164306"/>
                  <a:pt x="0" y="173909"/>
                  <a:pt x="0" y="185738"/>
                </a:cubicBezTo>
                <a:cubicBezTo>
                  <a:pt x="0" y="197566"/>
                  <a:pt x="9603" y="207169"/>
                  <a:pt x="21431" y="207169"/>
                </a:cubicBezTo>
                <a:close/>
                <a:moveTo>
                  <a:pt x="42863" y="114300"/>
                </a:moveTo>
                <a:cubicBezTo>
                  <a:pt x="42863" y="102472"/>
                  <a:pt x="33259" y="92869"/>
                  <a:pt x="21431" y="92869"/>
                </a:cubicBezTo>
                <a:cubicBezTo>
                  <a:pt x="9603" y="92869"/>
                  <a:pt x="0" y="102472"/>
                  <a:pt x="0" y="114300"/>
                </a:cubicBezTo>
                <a:cubicBezTo>
                  <a:pt x="0" y="126128"/>
                  <a:pt x="9603" y="135731"/>
                  <a:pt x="21431" y="135731"/>
                </a:cubicBezTo>
                <a:cubicBezTo>
                  <a:pt x="33259" y="135731"/>
                  <a:pt x="42863" y="126128"/>
                  <a:pt x="42863" y="11430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" name="Text 2"/>
          <p:cNvSpPr/>
          <p:nvPr/>
        </p:nvSpPr>
        <p:spPr>
          <a:xfrm>
            <a:off x="1066800" y="381000"/>
            <a:ext cx="3648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Navigation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66800" y="647700"/>
            <a:ext cx="38004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192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84175" y="1489075"/>
            <a:ext cx="5616575" cy="1368425"/>
          </a:xfrm>
          <a:custGeom>
            <a:avLst/>
            <a:gdLst/>
            <a:ahLst/>
            <a:cxnLst/>
            <a:rect l="l" t="t" r="r" b="b"/>
            <a:pathLst>
              <a:path w="5616575" h="1368425">
                <a:moveTo>
                  <a:pt x="152401" y="0"/>
                </a:moveTo>
                <a:lnTo>
                  <a:pt x="5464174" y="0"/>
                </a:lnTo>
                <a:cubicBezTo>
                  <a:pt x="5548343" y="0"/>
                  <a:pt x="5616575" y="68232"/>
                  <a:pt x="5616575" y="152401"/>
                </a:cubicBezTo>
                <a:lnTo>
                  <a:pt x="5616575" y="1216024"/>
                </a:lnTo>
                <a:cubicBezTo>
                  <a:pt x="5616575" y="1300193"/>
                  <a:pt x="5548343" y="1368425"/>
                  <a:pt x="5464174" y="1368425"/>
                </a:cubicBezTo>
                <a:lnTo>
                  <a:pt x="152401" y="1368425"/>
                </a:lnTo>
                <a:cubicBezTo>
                  <a:pt x="68232" y="1368425"/>
                  <a:pt x="0" y="1300193"/>
                  <a:pt x="0" y="1216024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1595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568325" y="172085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25550" y="1720850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Overview &amp; Abstract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25550" y="2063750"/>
            <a:ext cx="46196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 to regression and classification modeling using Kaggle dataset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94425" y="1489075"/>
            <a:ext cx="5616575" cy="1368425"/>
          </a:xfrm>
          <a:custGeom>
            <a:avLst/>
            <a:gdLst/>
            <a:ahLst/>
            <a:cxnLst/>
            <a:rect l="l" t="t" r="r" b="b"/>
            <a:pathLst>
              <a:path w="5616575" h="1368425">
                <a:moveTo>
                  <a:pt x="152401" y="0"/>
                </a:moveTo>
                <a:lnTo>
                  <a:pt x="5464174" y="0"/>
                </a:lnTo>
                <a:cubicBezTo>
                  <a:pt x="5548343" y="0"/>
                  <a:pt x="5616575" y="68232"/>
                  <a:pt x="5616575" y="152401"/>
                </a:cubicBezTo>
                <a:lnTo>
                  <a:pt x="5616575" y="1216024"/>
                </a:lnTo>
                <a:cubicBezTo>
                  <a:pt x="5616575" y="1300193"/>
                  <a:pt x="5548343" y="1368425"/>
                  <a:pt x="5464174" y="1368425"/>
                </a:cubicBezTo>
                <a:lnTo>
                  <a:pt x="152401" y="1368425"/>
                </a:lnTo>
                <a:cubicBezTo>
                  <a:pt x="68232" y="1368425"/>
                  <a:pt x="0" y="1300193"/>
                  <a:pt x="0" y="1216024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426200" y="17208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4" name="Text 12"/>
          <p:cNvSpPr/>
          <p:nvPr/>
        </p:nvSpPr>
        <p:spPr>
          <a:xfrm>
            <a:off x="6378575" y="172085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035800" y="1720850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Regression Theory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035800" y="2063750"/>
            <a:ext cx="46196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Mathematical foundations and performance metrics for continuous prediction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4175" y="3053259"/>
            <a:ext cx="5616575" cy="1368425"/>
          </a:xfrm>
          <a:custGeom>
            <a:avLst/>
            <a:gdLst/>
            <a:ahLst/>
            <a:cxnLst/>
            <a:rect l="l" t="t" r="r" b="b"/>
            <a:pathLst>
              <a:path w="5616575" h="1368425">
                <a:moveTo>
                  <a:pt x="152401" y="0"/>
                </a:moveTo>
                <a:lnTo>
                  <a:pt x="5464174" y="0"/>
                </a:lnTo>
                <a:cubicBezTo>
                  <a:pt x="5548343" y="0"/>
                  <a:pt x="5616575" y="68232"/>
                  <a:pt x="5616575" y="152401"/>
                </a:cubicBezTo>
                <a:lnTo>
                  <a:pt x="5616575" y="1216024"/>
                </a:lnTo>
                <a:cubicBezTo>
                  <a:pt x="5616575" y="1300193"/>
                  <a:pt x="5548343" y="1368425"/>
                  <a:pt x="5464174" y="1368425"/>
                </a:cubicBezTo>
                <a:lnTo>
                  <a:pt x="152401" y="1368425"/>
                </a:lnTo>
                <a:cubicBezTo>
                  <a:pt x="68232" y="1368425"/>
                  <a:pt x="0" y="1300193"/>
                  <a:pt x="0" y="1216024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15950" y="328503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9" name="Text 17"/>
          <p:cNvSpPr/>
          <p:nvPr/>
        </p:nvSpPr>
        <p:spPr>
          <a:xfrm>
            <a:off x="568325" y="3285034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25550" y="3285034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Tree Classifier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25550" y="3627934"/>
            <a:ext cx="46196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Tree-based classification with Gini Impurity and Entropy splitting criteria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94425" y="3053259"/>
            <a:ext cx="5616575" cy="1368425"/>
          </a:xfrm>
          <a:custGeom>
            <a:avLst/>
            <a:gdLst/>
            <a:ahLst/>
            <a:cxnLst/>
            <a:rect l="l" t="t" r="r" b="b"/>
            <a:pathLst>
              <a:path w="5616575" h="1368425">
                <a:moveTo>
                  <a:pt x="152401" y="0"/>
                </a:moveTo>
                <a:lnTo>
                  <a:pt x="5464174" y="0"/>
                </a:lnTo>
                <a:cubicBezTo>
                  <a:pt x="5548343" y="0"/>
                  <a:pt x="5616575" y="68232"/>
                  <a:pt x="5616575" y="152401"/>
                </a:cubicBezTo>
                <a:lnTo>
                  <a:pt x="5616575" y="1216024"/>
                </a:lnTo>
                <a:cubicBezTo>
                  <a:pt x="5616575" y="1300193"/>
                  <a:pt x="5548343" y="1368425"/>
                  <a:pt x="5464174" y="1368425"/>
                </a:cubicBezTo>
                <a:lnTo>
                  <a:pt x="152401" y="1368425"/>
                </a:lnTo>
                <a:cubicBezTo>
                  <a:pt x="68232" y="1368425"/>
                  <a:pt x="0" y="1300193"/>
                  <a:pt x="0" y="1216024"/>
                </a:cubicBezTo>
                <a:lnTo>
                  <a:pt x="0" y="152401"/>
                </a:lnTo>
                <a:cubicBezTo>
                  <a:pt x="0" y="68232"/>
                  <a:pt x="68232" y="0"/>
                  <a:pt x="152401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426200" y="328503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4" name="Text 22"/>
          <p:cNvSpPr/>
          <p:nvPr/>
        </p:nvSpPr>
        <p:spPr>
          <a:xfrm>
            <a:off x="6378575" y="3285034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035800" y="3285034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K-Nearest Neighbors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035800" y="3627934"/>
            <a:ext cx="46196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Non-parametric classification using Euclidean distance and majority voting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4175" y="4617442"/>
            <a:ext cx="5616575" cy="1120775"/>
          </a:xfrm>
          <a:custGeom>
            <a:avLst/>
            <a:gdLst/>
            <a:ahLst/>
            <a:cxnLst/>
            <a:rect l="l" t="t" r="r" b="b"/>
            <a:pathLst>
              <a:path w="5616575" h="1120775">
                <a:moveTo>
                  <a:pt x="152403" y="0"/>
                </a:moveTo>
                <a:lnTo>
                  <a:pt x="5464172" y="0"/>
                </a:lnTo>
                <a:cubicBezTo>
                  <a:pt x="5548342" y="0"/>
                  <a:pt x="5616575" y="68233"/>
                  <a:pt x="5616575" y="152403"/>
                </a:cubicBezTo>
                <a:lnTo>
                  <a:pt x="5616575" y="968372"/>
                </a:lnTo>
                <a:cubicBezTo>
                  <a:pt x="5616575" y="1052542"/>
                  <a:pt x="5548342" y="1120775"/>
                  <a:pt x="5464172" y="1120775"/>
                </a:cubicBezTo>
                <a:lnTo>
                  <a:pt x="152403" y="1120775"/>
                </a:lnTo>
                <a:cubicBezTo>
                  <a:pt x="68233" y="1120775"/>
                  <a:pt x="0" y="1052542"/>
                  <a:pt x="0" y="968372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15950" y="48492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9" name="Text 27"/>
          <p:cNvSpPr/>
          <p:nvPr/>
        </p:nvSpPr>
        <p:spPr>
          <a:xfrm>
            <a:off x="568325" y="484921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25550" y="4849218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225550" y="5192118"/>
            <a:ext cx="46196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Confusion matrix, accuracy, precision, recall, and F1-score analysis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4425" y="4617442"/>
            <a:ext cx="5616575" cy="1120775"/>
          </a:xfrm>
          <a:custGeom>
            <a:avLst/>
            <a:gdLst/>
            <a:ahLst/>
            <a:cxnLst/>
            <a:rect l="l" t="t" r="r" b="b"/>
            <a:pathLst>
              <a:path w="5616575" h="1120775">
                <a:moveTo>
                  <a:pt x="152403" y="0"/>
                </a:moveTo>
                <a:lnTo>
                  <a:pt x="5464172" y="0"/>
                </a:lnTo>
                <a:cubicBezTo>
                  <a:pt x="5548342" y="0"/>
                  <a:pt x="5616575" y="68233"/>
                  <a:pt x="5616575" y="152403"/>
                </a:cubicBezTo>
                <a:lnTo>
                  <a:pt x="5616575" y="968372"/>
                </a:lnTo>
                <a:cubicBezTo>
                  <a:pt x="5616575" y="1052542"/>
                  <a:pt x="5548342" y="1120775"/>
                  <a:pt x="5464172" y="1120775"/>
                </a:cubicBezTo>
                <a:lnTo>
                  <a:pt x="152403" y="1120775"/>
                </a:lnTo>
                <a:cubicBezTo>
                  <a:pt x="68233" y="1120775"/>
                  <a:pt x="0" y="1052542"/>
                  <a:pt x="0" y="968372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26200" y="48492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4" name="Text 32"/>
          <p:cNvSpPr/>
          <p:nvPr/>
        </p:nvSpPr>
        <p:spPr>
          <a:xfrm>
            <a:off x="6378575" y="4849218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035800" y="4849218"/>
            <a:ext cx="463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Correlation Matrix &amp; Decision Boundaries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035800" y="5192118"/>
            <a:ext cx="46196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relationship analysis and visual classification partitioning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84175" y="5934076"/>
            <a:ext cx="11426825" cy="539750"/>
          </a:xfrm>
          <a:custGeom>
            <a:avLst/>
            <a:gdLst/>
            <a:ahLst/>
            <a:cxnLst/>
            <a:rect l="l" t="t" r="r" b="b"/>
            <a:pathLst>
              <a:path w="11426825" h="539750">
                <a:moveTo>
                  <a:pt x="114297" y="0"/>
                </a:moveTo>
                <a:lnTo>
                  <a:pt x="11312528" y="0"/>
                </a:lnTo>
                <a:cubicBezTo>
                  <a:pt x="11375652" y="0"/>
                  <a:pt x="11426825" y="51173"/>
                  <a:pt x="11426825" y="114297"/>
                </a:cubicBezTo>
                <a:lnTo>
                  <a:pt x="11426825" y="425453"/>
                </a:lnTo>
                <a:cubicBezTo>
                  <a:pt x="11426825" y="488577"/>
                  <a:pt x="11375652" y="539750"/>
                  <a:pt x="11312528" y="539750"/>
                </a:cubicBezTo>
                <a:lnTo>
                  <a:pt x="114297" y="539750"/>
                </a:lnTo>
                <a:cubicBezTo>
                  <a:pt x="51173" y="539750"/>
                  <a:pt x="0" y="488577"/>
                  <a:pt x="0" y="42545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96900" y="60896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9" name="Text 37"/>
          <p:cNvSpPr/>
          <p:nvPr/>
        </p:nvSpPr>
        <p:spPr>
          <a:xfrm>
            <a:off x="977900" y="6089650"/>
            <a:ext cx="857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Focus: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Comprehensive analysis of machine learning algorithms with mathematical rigor and practical implementation insights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5452" y="355452"/>
            <a:ext cx="355452" cy="355452"/>
          </a:xfrm>
          <a:custGeom>
            <a:avLst/>
            <a:gdLst/>
            <a:ahLst/>
            <a:cxnLst/>
            <a:rect l="l" t="t" r="r" b="b"/>
            <a:pathLst>
              <a:path w="355452" h="355452">
                <a:moveTo>
                  <a:pt x="71090" y="0"/>
                </a:moveTo>
                <a:lnTo>
                  <a:pt x="284362" y="0"/>
                </a:lnTo>
                <a:cubicBezTo>
                  <a:pt x="323624" y="0"/>
                  <a:pt x="355452" y="31828"/>
                  <a:pt x="355452" y="71090"/>
                </a:cubicBezTo>
                <a:lnTo>
                  <a:pt x="355452" y="284362"/>
                </a:lnTo>
                <a:cubicBezTo>
                  <a:pt x="355452" y="323624"/>
                  <a:pt x="323624" y="355452"/>
                  <a:pt x="284362" y="355452"/>
                </a:cubicBezTo>
                <a:lnTo>
                  <a:pt x="71090" y="355452"/>
                </a:lnTo>
                <a:cubicBezTo>
                  <a:pt x="31828" y="355452"/>
                  <a:pt x="0" y="323624"/>
                  <a:pt x="0" y="284362"/>
                </a:cubicBezTo>
                <a:lnTo>
                  <a:pt x="0" y="71090"/>
                </a:lnTo>
                <a:cubicBezTo>
                  <a:pt x="0" y="31855"/>
                  <a:pt x="31855" y="0"/>
                  <a:pt x="71090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55886" y="408770"/>
            <a:ext cx="231044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17539" y="426542"/>
            <a:ext cx="117299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spc="56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5452" y="781994"/>
            <a:ext cx="11641050" cy="3554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Overview &amp; Abstract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5452" y="1244082"/>
            <a:ext cx="710904" cy="35545"/>
          </a:xfrm>
          <a:custGeom>
            <a:avLst/>
            <a:gdLst/>
            <a:ahLst/>
            <a:cxnLst/>
            <a:rect l="l" t="t" r="r" b="b"/>
            <a:pathLst>
              <a:path w="710904" h="35545">
                <a:moveTo>
                  <a:pt x="0" y="0"/>
                </a:moveTo>
                <a:lnTo>
                  <a:pt x="710904" y="0"/>
                </a:lnTo>
                <a:lnTo>
                  <a:pt x="710904" y="35545"/>
                </a:lnTo>
                <a:lnTo>
                  <a:pt x="0" y="35545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58414" y="1460315"/>
            <a:ext cx="5648723" cy="1676548"/>
          </a:xfrm>
          <a:custGeom>
            <a:avLst/>
            <a:gdLst/>
            <a:ahLst/>
            <a:cxnLst/>
            <a:rect l="l" t="t" r="r" b="b"/>
            <a:pathLst>
              <a:path w="5648723" h="1676548">
                <a:moveTo>
                  <a:pt x="106628" y="0"/>
                </a:moveTo>
                <a:lnTo>
                  <a:pt x="5542095" y="0"/>
                </a:lnTo>
                <a:cubicBezTo>
                  <a:pt x="5600984" y="0"/>
                  <a:pt x="5648723" y="47739"/>
                  <a:pt x="5648723" y="106628"/>
                </a:cubicBezTo>
                <a:lnTo>
                  <a:pt x="5648723" y="1569920"/>
                </a:lnTo>
                <a:cubicBezTo>
                  <a:pt x="5648723" y="1628809"/>
                  <a:pt x="5600984" y="1676548"/>
                  <a:pt x="5542095" y="1676548"/>
                </a:cubicBezTo>
                <a:lnTo>
                  <a:pt x="106628" y="1676548"/>
                </a:lnTo>
                <a:cubicBezTo>
                  <a:pt x="47739" y="1676548"/>
                  <a:pt x="0" y="1628809"/>
                  <a:pt x="0" y="1569920"/>
                </a:cubicBezTo>
                <a:lnTo>
                  <a:pt x="0" y="106628"/>
                </a:lnTo>
                <a:cubicBezTo>
                  <a:pt x="0" y="47739"/>
                  <a:pt x="47739" y="0"/>
                  <a:pt x="106628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61318" y="1676549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155510" y="88863"/>
                </a:moveTo>
                <a:cubicBezTo>
                  <a:pt x="155510" y="52079"/>
                  <a:pt x="125647" y="22216"/>
                  <a:pt x="88863" y="22216"/>
                </a:cubicBezTo>
                <a:cubicBezTo>
                  <a:pt x="52079" y="22216"/>
                  <a:pt x="22216" y="52079"/>
                  <a:pt x="22216" y="88863"/>
                </a:cubicBezTo>
                <a:cubicBezTo>
                  <a:pt x="22216" y="125647"/>
                  <a:pt x="52079" y="155510"/>
                  <a:pt x="88863" y="155510"/>
                </a:cubicBezTo>
                <a:cubicBezTo>
                  <a:pt x="125647" y="155510"/>
                  <a:pt x="155510" y="125647"/>
                  <a:pt x="155510" y="88863"/>
                </a:cubicBezTo>
                <a:close/>
                <a:moveTo>
                  <a:pt x="0" y="88863"/>
                </a:moveTo>
                <a:cubicBezTo>
                  <a:pt x="0" y="39818"/>
                  <a:pt x="39818" y="0"/>
                  <a:pt x="88863" y="0"/>
                </a:cubicBezTo>
                <a:cubicBezTo>
                  <a:pt x="137908" y="0"/>
                  <a:pt x="177726" y="39818"/>
                  <a:pt x="177726" y="88863"/>
                </a:cubicBezTo>
                <a:cubicBezTo>
                  <a:pt x="177726" y="137908"/>
                  <a:pt x="137908" y="177726"/>
                  <a:pt x="88863" y="177726"/>
                </a:cubicBezTo>
                <a:cubicBezTo>
                  <a:pt x="39818" y="177726"/>
                  <a:pt x="0" y="137908"/>
                  <a:pt x="0" y="88863"/>
                </a:cubicBezTo>
                <a:close/>
                <a:moveTo>
                  <a:pt x="88863" y="116633"/>
                </a:moveTo>
                <a:cubicBezTo>
                  <a:pt x="104189" y="116633"/>
                  <a:pt x="116633" y="104189"/>
                  <a:pt x="116633" y="88863"/>
                </a:cubicBezTo>
                <a:cubicBezTo>
                  <a:pt x="116633" y="73536"/>
                  <a:pt x="104189" y="61093"/>
                  <a:pt x="88863" y="61093"/>
                </a:cubicBezTo>
                <a:cubicBezTo>
                  <a:pt x="73536" y="61093"/>
                  <a:pt x="61093" y="73536"/>
                  <a:pt x="61093" y="88863"/>
                </a:cubicBezTo>
                <a:cubicBezTo>
                  <a:pt x="61093" y="104189"/>
                  <a:pt x="73536" y="116633"/>
                  <a:pt x="88863" y="116633"/>
                </a:cubicBezTo>
                <a:close/>
                <a:moveTo>
                  <a:pt x="88863" y="38878"/>
                </a:moveTo>
                <a:cubicBezTo>
                  <a:pt x="116451" y="38878"/>
                  <a:pt x="138848" y="61275"/>
                  <a:pt x="138848" y="88863"/>
                </a:cubicBezTo>
                <a:cubicBezTo>
                  <a:pt x="138848" y="116451"/>
                  <a:pt x="116451" y="138848"/>
                  <a:pt x="88863" y="138848"/>
                </a:cubicBezTo>
                <a:cubicBezTo>
                  <a:pt x="61275" y="138848"/>
                  <a:pt x="38878" y="116451"/>
                  <a:pt x="38878" y="88863"/>
                </a:cubicBezTo>
                <a:cubicBezTo>
                  <a:pt x="38878" y="61275"/>
                  <a:pt x="61275" y="38878"/>
                  <a:pt x="88863" y="38878"/>
                </a:cubicBezTo>
                <a:close/>
                <a:moveTo>
                  <a:pt x="77755" y="88863"/>
                </a:moveTo>
                <a:cubicBezTo>
                  <a:pt x="77755" y="82732"/>
                  <a:pt x="82732" y="77755"/>
                  <a:pt x="88863" y="77755"/>
                </a:cubicBezTo>
                <a:cubicBezTo>
                  <a:pt x="94994" y="77755"/>
                  <a:pt x="99971" y="82732"/>
                  <a:pt x="99971" y="88863"/>
                </a:cubicBezTo>
                <a:cubicBezTo>
                  <a:pt x="99971" y="94994"/>
                  <a:pt x="94994" y="99971"/>
                  <a:pt x="88863" y="99971"/>
                </a:cubicBezTo>
                <a:cubicBezTo>
                  <a:pt x="82732" y="99971"/>
                  <a:pt x="77755" y="94994"/>
                  <a:pt x="77755" y="88863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867895" y="1641004"/>
            <a:ext cx="142180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9102" y="2032001"/>
            <a:ext cx="5358437" cy="924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examines </a:t>
            </a:r>
            <a:pPr>
              <a:lnSpc>
                <a:spcPct val="140000"/>
              </a:lnSpc>
            </a:pPr>
            <a:r>
              <a:rPr lang="en-US" sz="1120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regression and classification modeling </a:t>
            </a:r>
            <a:pPr>
              <a:lnSpc>
                <a:spcPct val="14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an authentic dataset from the Kaggle Library. The study applies multiple machine learning algorithms to identify trends, establish decision boundaries, and evaluate classification accuracy.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58414" y="3284968"/>
            <a:ext cx="5648723" cy="1250006"/>
          </a:xfrm>
          <a:custGeom>
            <a:avLst/>
            <a:gdLst/>
            <a:ahLst/>
            <a:cxnLst/>
            <a:rect l="l" t="t" r="r" b="b"/>
            <a:pathLst>
              <a:path w="5648723" h="1250006">
                <a:moveTo>
                  <a:pt x="106638" y="0"/>
                </a:moveTo>
                <a:lnTo>
                  <a:pt x="5542085" y="0"/>
                </a:lnTo>
                <a:cubicBezTo>
                  <a:pt x="5600980" y="0"/>
                  <a:pt x="5648723" y="47743"/>
                  <a:pt x="5648723" y="106638"/>
                </a:cubicBezTo>
                <a:lnTo>
                  <a:pt x="5648723" y="1143368"/>
                </a:lnTo>
                <a:cubicBezTo>
                  <a:pt x="5648723" y="1202262"/>
                  <a:pt x="5600980" y="1250006"/>
                  <a:pt x="5542085" y="1250006"/>
                </a:cubicBezTo>
                <a:lnTo>
                  <a:pt x="106638" y="1250006"/>
                </a:lnTo>
                <a:cubicBezTo>
                  <a:pt x="47743" y="1250006"/>
                  <a:pt x="0" y="1202262"/>
                  <a:pt x="0" y="1143368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72426" y="3501201"/>
            <a:ext cx="155510" cy="177726"/>
          </a:xfrm>
          <a:custGeom>
            <a:avLst/>
            <a:gdLst/>
            <a:ahLst/>
            <a:cxnLst/>
            <a:rect l="l" t="t" r="r" b="b"/>
            <a:pathLst>
              <a:path w="155510" h="177726">
                <a:moveTo>
                  <a:pt x="155510" y="71438"/>
                </a:moveTo>
                <a:cubicBezTo>
                  <a:pt x="150373" y="74839"/>
                  <a:pt x="144472" y="77582"/>
                  <a:pt x="138328" y="79768"/>
                </a:cubicBezTo>
                <a:cubicBezTo>
                  <a:pt x="122013" y="85600"/>
                  <a:pt x="100596" y="88863"/>
                  <a:pt x="77755" y="88863"/>
                </a:cubicBezTo>
                <a:cubicBezTo>
                  <a:pt x="54915" y="88863"/>
                  <a:pt x="33462" y="85565"/>
                  <a:pt x="17182" y="79768"/>
                </a:cubicBezTo>
                <a:cubicBezTo>
                  <a:pt x="11073" y="77582"/>
                  <a:pt x="5137" y="74839"/>
                  <a:pt x="0" y="71438"/>
                </a:cubicBezTo>
                <a:lnTo>
                  <a:pt x="0" y="99971"/>
                </a:lnTo>
                <a:cubicBezTo>
                  <a:pt x="0" y="115314"/>
                  <a:pt x="34816" y="127741"/>
                  <a:pt x="77755" y="127741"/>
                </a:cubicBezTo>
                <a:cubicBezTo>
                  <a:pt x="120694" y="127741"/>
                  <a:pt x="155510" y="115314"/>
                  <a:pt x="155510" y="99971"/>
                </a:cubicBezTo>
                <a:lnTo>
                  <a:pt x="155510" y="71438"/>
                </a:lnTo>
                <a:close/>
                <a:moveTo>
                  <a:pt x="155510" y="44431"/>
                </a:moveTo>
                <a:lnTo>
                  <a:pt x="155510" y="27770"/>
                </a:lnTo>
                <a:cubicBezTo>
                  <a:pt x="155510" y="12427"/>
                  <a:pt x="120694" y="0"/>
                  <a:pt x="77755" y="0"/>
                </a:cubicBezTo>
                <a:cubicBezTo>
                  <a:pt x="34816" y="0"/>
                  <a:pt x="0" y="12427"/>
                  <a:pt x="0" y="27770"/>
                </a:cubicBezTo>
                <a:lnTo>
                  <a:pt x="0" y="44431"/>
                </a:lnTo>
                <a:cubicBezTo>
                  <a:pt x="0" y="59774"/>
                  <a:pt x="34816" y="72201"/>
                  <a:pt x="77755" y="72201"/>
                </a:cubicBezTo>
                <a:cubicBezTo>
                  <a:pt x="120694" y="72201"/>
                  <a:pt x="155510" y="59774"/>
                  <a:pt x="155510" y="44431"/>
                </a:cubicBezTo>
                <a:close/>
                <a:moveTo>
                  <a:pt x="138328" y="135308"/>
                </a:moveTo>
                <a:cubicBezTo>
                  <a:pt x="122048" y="141105"/>
                  <a:pt x="100630" y="144402"/>
                  <a:pt x="77755" y="144402"/>
                </a:cubicBezTo>
                <a:cubicBezTo>
                  <a:pt x="54880" y="144402"/>
                  <a:pt x="33462" y="141105"/>
                  <a:pt x="17182" y="135308"/>
                </a:cubicBezTo>
                <a:cubicBezTo>
                  <a:pt x="11073" y="133121"/>
                  <a:pt x="5137" y="130379"/>
                  <a:pt x="0" y="126977"/>
                </a:cubicBezTo>
                <a:lnTo>
                  <a:pt x="0" y="149956"/>
                </a:lnTo>
                <a:cubicBezTo>
                  <a:pt x="0" y="165299"/>
                  <a:pt x="34816" y="177726"/>
                  <a:pt x="77755" y="177726"/>
                </a:cubicBezTo>
                <a:cubicBezTo>
                  <a:pt x="120694" y="177726"/>
                  <a:pt x="155510" y="165299"/>
                  <a:pt x="155510" y="149956"/>
                </a:cubicBezTo>
                <a:lnTo>
                  <a:pt x="155510" y="126977"/>
                </a:lnTo>
                <a:cubicBezTo>
                  <a:pt x="150373" y="130379"/>
                  <a:pt x="144472" y="133121"/>
                  <a:pt x="138328" y="135308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3" name="Text 11"/>
          <p:cNvSpPr/>
          <p:nvPr/>
        </p:nvSpPr>
        <p:spPr>
          <a:xfrm>
            <a:off x="867895" y="3465656"/>
            <a:ext cx="1288513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Source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9102" y="3856653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06831" y="3972175"/>
            <a:ext cx="166618" cy="266589"/>
          </a:xfrm>
          <a:custGeom>
            <a:avLst/>
            <a:gdLst/>
            <a:ahLst/>
            <a:cxnLst/>
            <a:rect l="l" t="t" r="r" b="b"/>
            <a:pathLst>
              <a:path w="166618" h="266589">
                <a:moveTo>
                  <a:pt x="158391" y="261122"/>
                </a:moveTo>
                <a:lnTo>
                  <a:pt x="82476" y="166774"/>
                </a:lnTo>
                <a:lnTo>
                  <a:pt x="155267" y="96326"/>
                </a:lnTo>
                <a:cubicBezTo>
                  <a:pt x="156621" y="94920"/>
                  <a:pt x="156152" y="90859"/>
                  <a:pt x="152508" y="90859"/>
                </a:cubicBezTo>
                <a:lnTo>
                  <a:pt x="116476" y="90859"/>
                </a:lnTo>
                <a:cubicBezTo>
                  <a:pt x="114654" y="90859"/>
                  <a:pt x="112832" y="91796"/>
                  <a:pt x="111009" y="93619"/>
                </a:cubicBezTo>
                <a:lnTo>
                  <a:pt x="42123" y="163234"/>
                </a:lnTo>
                <a:lnTo>
                  <a:pt x="42123" y="3905"/>
                </a:lnTo>
                <a:cubicBezTo>
                  <a:pt x="42123" y="1302"/>
                  <a:pt x="40821" y="0"/>
                  <a:pt x="38218" y="0"/>
                </a:cubicBezTo>
                <a:lnTo>
                  <a:pt x="11195" y="0"/>
                </a:lnTo>
                <a:cubicBezTo>
                  <a:pt x="8591" y="0"/>
                  <a:pt x="7290" y="1302"/>
                  <a:pt x="7290" y="3905"/>
                </a:cubicBezTo>
                <a:lnTo>
                  <a:pt x="7290" y="262684"/>
                </a:lnTo>
                <a:cubicBezTo>
                  <a:pt x="7290" y="265287"/>
                  <a:pt x="8591" y="266589"/>
                  <a:pt x="11195" y="266589"/>
                </a:cubicBezTo>
                <a:lnTo>
                  <a:pt x="38218" y="266589"/>
                </a:lnTo>
                <a:cubicBezTo>
                  <a:pt x="40821" y="266589"/>
                  <a:pt x="42123" y="265287"/>
                  <a:pt x="42123" y="262684"/>
                </a:cubicBezTo>
                <a:lnTo>
                  <a:pt x="42123" y="205930"/>
                </a:lnTo>
                <a:lnTo>
                  <a:pt x="58160" y="190674"/>
                </a:lnTo>
                <a:lnTo>
                  <a:pt x="115695" y="263881"/>
                </a:lnTo>
                <a:cubicBezTo>
                  <a:pt x="117257" y="265704"/>
                  <a:pt x="119080" y="266641"/>
                  <a:pt x="121163" y="266641"/>
                </a:cubicBezTo>
                <a:lnTo>
                  <a:pt x="155996" y="266641"/>
                </a:lnTo>
                <a:cubicBezTo>
                  <a:pt x="157819" y="266641"/>
                  <a:pt x="158860" y="266120"/>
                  <a:pt x="159120" y="265079"/>
                </a:cubicBezTo>
                <a:lnTo>
                  <a:pt x="158391" y="261122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6" name="Text 14"/>
          <p:cNvSpPr/>
          <p:nvPr/>
        </p:nvSpPr>
        <p:spPr>
          <a:xfrm>
            <a:off x="1178915" y="3892198"/>
            <a:ext cx="183946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Kaggle Library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78915" y="4105469"/>
            <a:ext cx="183946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 real-world dataset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58414" y="4683079"/>
            <a:ext cx="5648723" cy="2174181"/>
          </a:xfrm>
          <a:custGeom>
            <a:avLst/>
            <a:gdLst/>
            <a:ahLst/>
            <a:cxnLst/>
            <a:rect l="l" t="t" r="r" b="b"/>
            <a:pathLst>
              <a:path w="5648723" h="2174181">
                <a:moveTo>
                  <a:pt x="106644" y="0"/>
                </a:moveTo>
                <a:lnTo>
                  <a:pt x="5542079" y="0"/>
                </a:lnTo>
                <a:cubicBezTo>
                  <a:pt x="5600977" y="0"/>
                  <a:pt x="5648723" y="47746"/>
                  <a:pt x="5648723" y="106644"/>
                </a:cubicBezTo>
                <a:lnTo>
                  <a:pt x="5648723" y="2067537"/>
                </a:lnTo>
                <a:cubicBezTo>
                  <a:pt x="5648723" y="2126395"/>
                  <a:pt x="5600938" y="2174181"/>
                  <a:pt x="5542079" y="2174181"/>
                </a:cubicBezTo>
                <a:lnTo>
                  <a:pt x="106644" y="2174181"/>
                </a:lnTo>
                <a:cubicBezTo>
                  <a:pt x="47746" y="2174181"/>
                  <a:pt x="0" y="2126435"/>
                  <a:pt x="0" y="2067537"/>
                </a:cubicBezTo>
                <a:lnTo>
                  <a:pt x="0" y="106644"/>
                </a:lnTo>
                <a:cubicBezTo>
                  <a:pt x="0" y="47785"/>
                  <a:pt x="47785" y="0"/>
                  <a:pt x="106644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61318" y="4899313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22216" y="22216"/>
                </a:moveTo>
                <a:cubicBezTo>
                  <a:pt x="22216" y="16072"/>
                  <a:pt x="17252" y="11108"/>
                  <a:pt x="11108" y="11108"/>
                </a:cubicBezTo>
                <a:cubicBezTo>
                  <a:pt x="4964" y="11108"/>
                  <a:pt x="0" y="16072"/>
                  <a:pt x="0" y="22216"/>
                </a:cubicBezTo>
                <a:lnTo>
                  <a:pt x="0" y="138848"/>
                </a:lnTo>
                <a:cubicBezTo>
                  <a:pt x="0" y="154191"/>
                  <a:pt x="12427" y="166618"/>
                  <a:pt x="27770" y="166618"/>
                </a:cubicBezTo>
                <a:lnTo>
                  <a:pt x="166618" y="166618"/>
                </a:lnTo>
                <a:cubicBezTo>
                  <a:pt x="172762" y="166618"/>
                  <a:pt x="177726" y="161654"/>
                  <a:pt x="177726" y="155510"/>
                </a:cubicBezTo>
                <a:cubicBezTo>
                  <a:pt x="177726" y="149366"/>
                  <a:pt x="172762" y="144402"/>
                  <a:pt x="166618" y="144402"/>
                </a:cubicBezTo>
                <a:lnTo>
                  <a:pt x="27770" y="144402"/>
                </a:lnTo>
                <a:cubicBezTo>
                  <a:pt x="24715" y="144402"/>
                  <a:pt x="22216" y="141903"/>
                  <a:pt x="22216" y="138848"/>
                </a:cubicBezTo>
                <a:lnTo>
                  <a:pt x="22216" y="22216"/>
                </a:lnTo>
                <a:close/>
                <a:moveTo>
                  <a:pt x="163355" y="52276"/>
                </a:moveTo>
                <a:cubicBezTo>
                  <a:pt x="167694" y="47937"/>
                  <a:pt x="167694" y="40891"/>
                  <a:pt x="163355" y="36552"/>
                </a:cubicBezTo>
                <a:cubicBezTo>
                  <a:pt x="159016" y="32213"/>
                  <a:pt x="151970" y="32213"/>
                  <a:pt x="147631" y="36552"/>
                </a:cubicBezTo>
                <a:lnTo>
                  <a:pt x="111079" y="73138"/>
                </a:lnTo>
                <a:lnTo>
                  <a:pt x="91154" y="53248"/>
                </a:lnTo>
                <a:cubicBezTo>
                  <a:pt x="86815" y="48909"/>
                  <a:pt x="79768" y="48909"/>
                  <a:pt x="75429" y="53248"/>
                </a:cubicBezTo>
                <a:lnTo>
                  <a:pt x="42106" y="86572"/>
                </a:lnTo>
                <a:cubicBezTo>
                  <a:pt x="37767" y="90911"/>
                  <a:pt x="37767" y="97958"/>
                  <a:pt x="42106" y="102297"/>
                </a:cubicBezTo>
                <a:cubicBezTo>
                  <a:pt x="46445" y="106636"/>
                  <a:pt x="53491" y="106636"/>
                  <a:pt x="57830" y="102297"/>
                </a:cubicBezTo>
                <a:lnTo>
                  <a:pt x="83309" y="76818"/>
                </a:lnTo>
                <a:lnTo>
                  <a:pt x="103234" y="96743"/>
                </a:lnTo>
                <a:cubicBezTo>
                  <a:pt x="107573" y="101082"/>
                  <a:pt x="114619" y="101082"/>
                  <a:pt x="118958" y="96743"/>
                </a:cubicBezTo>
                <a:lnTo>
                  <a:pt x="163390" y="52311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20" name="Text 18"/>
          <p:cNvSpPr/>
          <p:nvPr/>
        </p:nvSpPr>
        <p:spPr>
          <a:xfrm>
            <a:off x="867895" y="4863768"/>
            <a:ext cx="207050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Performance Metrics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39102" y="5219220"/>
            <a:ext cx="2585913" cy="675359"/>
          </a:xfrm>
          <a:custGeom>
            <a:avLst/>
            <a:gdLst/>
            <a:ahLst/>
            <a:cxnLst/>
            <a:rect l="l" t="t" r="r" b="b"/>
            <a:pathLst>
              <a:path w="2585913" h="675359">
                <a:moveTo>
                  <a:pt x="71088" y="0"/>
                </a:moveTo>
                <a:lnTo>
                  <a:pt x="2514824" y="0"/>
                </a:lnTo>
                <a:cubicBezTo>
                  <a:pt x="2554085" y="0"/>
                  <a:pt x="2585913" y="31827"/>
                  <a:pt x="2585913" y="71088"/>
                </a:cubicBezTo>
                <a:lnTo>
                  <a:pt x="2585913" y="604270"/>
                </a:lnTo>
                <a:cubicBezTo>
                  <a:pt x="2585913" y="643531"/>
                  <a:pt x="2554085" y="675359"/>
                  <a:pt x="2514824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05749" y="5325856"/>
            <a:ext cx="245261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TP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10192" y="5574672"/>
            <a:ext cx="24437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True Positive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235538" y="5219220"/>
            <a:ext cx="2585913" cy="675359"/>
          </a:xfrm>
          <a:custGeom>
            <a:avLst/>
            <a:gdLst/>
            <a:ahLst/>
            <a:cxnLst/>
            <a:rect l="l" t="t" r="r" b="b"/>
            <a:pathLst>
              <a:path w="2585913" h="675359">
                <a:moveTo>
                  <a:pt x="71088" y="0"/>
                </a:moveTo>
                <a:lnTo>
                  <a:pt x="2514824" y="0"/>
                </a:lnTo>
                <a:cubicBezTo>
                  <a:pt x="2554085" y="0"/>
                  <a:pt x="2585913" y="31827"/>
                  <a:pt x="2585913" y="71088"/>
                </a:cubicBezTo>
                <a:lnTo>
                  <a:pt x="2585913" y="604270"/>
                </a:lnTo>
                <a:cubicBezTo>
                  <a:pt x="2585913" y="643531"/>
                  <a:pt x="2554085" y="675359"/>
                  <a:pt x="2514824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3302185" y="5325856"/>
            <a:ext cx="245261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306628" y="5574672"/>
            <a:ext cx="24437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True Negative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39102" y="6001214"/>
            <a:ext cx="2585913" cy="675359"/>
          </a:xfrm>
          <a:custGeom>
            <a:avLst/>
            <a:gdLst/>
            <a:ahLst/>
            <a:cxnLst/>
            <a:rect l="l" t="t" r="r" b="b"/>
            <a:pathLst>
              <a:path w="2585913" h="675359">
                <a:moveTo>
                  <a:pt x="71088" y="0"/>
                </a:moveTo>
                <a:lnTo>
                  <a:pt x="2514824" y="0"/>
                </a:lnTo>
                <a:cubicBezTo>
                  <a:pt x="2554085" y="0"/>
                  <a:pt x="2585913" y="31827"/>
                  <a:pt x="2585913" y="71088"/>
                </a:cubicBezTo>
                <a:lnTo>
                  <a:pt x="2585913" y="604270"/>
                </a:lnTo>
                <a:cubicBezTo>
                  <a:pt x="2585913" y="643531"/>
                  <a:pt x="2554085" y="675359"/>
                  <a:pt x="2514824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05749" y="6107850"/>
            <a:ext cx="245261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0192" y="6356666"/>
            <a:ext cx="24437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235538" y="6001214"/>
            <a:ext cx="2585913" cy="675359"/>
          </a:xfrm>
          <a:custGeom>
            <a:avLst/>
            <a:gdLst/>
            <a:ahLst/>
            <a:cxnLst/>
            <a:rect l="l" t="t" r="r" b="b"/>
            <a:pathLst>
              <a:path w="2585913" h="675359">
                <a:moveTo>
                  <a:pt x="71088" y="0"/>
                </a:moveTo>
                <a:lnTo>
                  <a:pt x="2514824" y="0"/>
                </a:lnTo>
                <a:cubicBezTo>
                  <a:pt x="2554085" y="0"/>
                  <a:pt x="2585913" y="31827"/>
                  <a:pt x="2585913" y="71088"/>
                </a:cubicBezTo>
                <a:lnTo>
                  <a:pt x="2585913" y="604270"/>
                </a:lnTo>
                <a:cubicBezTo>
                  <a:pt x="2585913" y="643531"/>
                  <a:pt x="2554085" y="675359"/>
                  <a:pt x="2514824" y="675359"/>
                </a:cubicBezTo>
                <a:lnTo>
                  <a:pt x="71088" y="675359"/>
                </a:lnTo>
                <a:cubicBezTo>
                  <a:pt x="31827" y="675359"/>
                  <a:pt x="0" y="643531"/>
                  <a:pt x="0" y="604270"/>
                </a:cubicBezTo>
                <a:lnTo>
                  <a:pt x="0" y="71088"/>
                </a:lnTo>
                <a:cubicBezTo>
                  <a:pt x="0" y="31827"/>
                  <a:pt x="31827" y="0"/>
                  <a:pt x="7108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3302185" y="6107850"/>
            <a:ext cx="245261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5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306628" y="6356666"/>
            <a:ext cx="244373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Negative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89769" y="1460315"/>
            <a:ext cx="5648723" cy="3098356"/>
          </a:xfrm>
          <a:custGeom>
            <a:avLst/>
            <a:gdLst/>
            <a:ahLst/>
            <a:cxnLst/>
            <a:rect l="l" t="t" r="r" b="b"/>
            <a:pathLst>
              <a:path w="5648723" h="3098356">
                <a:moveTo>
                  <a:pt x="106645" y="0"/>
                </a:moveTo>
                <a:lnTo>
                  <a:pt x="5542078" y="0"/>
                </a:lnTo>
                <a:cubicBezTo>
                  <a:pt x="5600976" y="0"/>
                  <a:pt x="5648723" y="47747"/>
                  <a:pt x="5648723" y="106645"/>
                </a:cubicBezTo>
                <a:lnTo>
                  <a:pt x="5648723" y="2991710"/>
                </a:lnTo>
                <a:cubicBezTo>
                  <a:pt x="5648723" y="3050609"/>
                  <a:pt x="5600976" y="3098356"/>
                  <a:pt x="5542078" y="3098356"/>
                </a:cubicBezTo>
                <a:lnTo>
                  <a:pt x="106645" y="3098356"/>
                </a:lnTo>
                <a:cubicBezTo>
                  <a:pt x="47747" y="3098356"/>
                  <a:pt x="0" y="3050609"/>
                  <a:pt x="0" y="2991710"/>
                </a:cubicBezTo>
                <a:lnTo>
                  <a:pt x="0" y="106645"/>
                </a:lnTo>
                <a:cubicBezTo>
                  <a:pt x="0" y="47786"/>
                  <a:pt x="47786" y="0"/>
                  <a:pt x="106645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370457" y="1676549"/>
            <a:ext cx="222157" cy="177726"/>
          </a:xfrm>
          <a:custGeom>
            <a:avLst/>
            <a:gdLst/>
            <a:ahLst/>
            <a:cxnLst/>
            <a:rect l="l" t="t" r="r" b="b"/>
            <a:pathLst>
              <a:path w="222157" h="177726">
                <a:moveTo>
                  <a:pt x="144368" y="73069"/>
                </a:moveTo>
                <a:cubicBezTo>
                  <a:pt x="148602" y="71923"/>
                  <a:pt x="153046" y="73937"/>
                  <a:pt x="154955" y="77859"/>
                </a:cubicBezTo>
                <a:lnTo>
                  <a:pt x="161411" y="90911"/>
                </a:lnTo>
                <a:cubicBezTo>
                  <a:pt x="164987" y="91397"/>
                  <a:pt x="168493" y="92369"/>
                  <a:pt x="171790" y="93723"/>
                </a:cubicBezTo>
                <a:lnTo>
                  <a:pt x="183939" y="85635"/>
                </a:lnTo>
                <a:cubicBezTo>
                  <a:pt x="187584" y="83205"/>
                  <a:pt x="192409" y="83691"/>
                  <a:pt x="195499" y="86780"/>
                </a:cubicBezTo>
                <a:lnTo>
                  <a:pt x="202163" y="93445"/>
                </a:lnTo>
                <a:cubicBezTo>
                  <a:pt x="205253" y="96534"/>
                  <a:pt x="205739" y="101394"/>
                  <a:pt x="203309" y="105004"/>
                </a:cubicBezTo>
                <a:lnTo>
                  <a:pt x="195221" y="117119"/>
                </a:lnTo>
                <a:cubicBezTo>
                  <a:pt x="195880" y="118750"/>
                  <a:pt x="196470" y="120451"/>
                  <a:pt x="196956" y="122221"/>
                </a:cubicBezTo>
                <a:cubicBezTo>
                  <a:pt x="197442" y="123992"/>
                  <a:pt x="197755" y="125727"/>
                  <a:pt x="197998" y="127498"/>
                </a:cubicBezTo>
                <a:lnTo>
                  <a:pt x="211084" y="133954"/>
                </a:lnTo>
                <a:cubicBezTo>
                  <a:pt x="215007" y="135898"/>
                  <a:pt x="217020" y="140341"/>
                  <a:pt x="215875" y="144541"/>
                </a:cubicBezTo>
                <a:lnTo>
                  <a:pt x="213445" y="153636"/>
                </a:lnTo>
                <a:cubicBezTo>
                  <a:pt x="212299" y="157836"/>
                  <a:pt x="208377" y="160682"/>
                  <a:pt x="204003" y="160405"/>
                </a:cubicBezTo>
                <a:lnTo>
                  <a:pt x="189424" y="159467"/>
                </a:lnTo>
                <a:cubicBezTo>
                  <a:pt x="187237" y="162279"/>
                  <a:pt x="184703" y="164882"/>
                  <a:pt x="181822" y="167104"/>
                </a:cubicBezTo>
                <a:lnTo>
                  <a:pt x="182759" y="181648"/>
                </a:lnTo>
                <a:cubicBezTo>
                  <a:pt x="183037" y="186022"/>
                  <a:pt x="180191" y="189979"/>
                  <a:pt x="175990" y="191090"/>
                </a:cubicBezTo>
                <a:lnTo>
                  <a:pt x="166896" y="193520"/>
                </a:lnTo>
                <a:cubicBezTo>
                  <a:pt x="162661" y="194665"/>
                  <a:pt x="158252" y="192652"/>
                  <a:pt x="156309" y="188730"/>
                </a:cubicBezTo>
                <a:lnTo>
                  <a:pt x="149852" y="175678"/>
                </a:lnTo>
                <a:cubicBezTo>
                  <a:pt x="146277" y="175192"/>
                  <a:pt x="142771" y="174220"/>
                  <a:pt x="139473" y="172866"/>
                </a:cubicBezTo>
                <a:lnTo>
                  <a:pt x="127324" y="180954"/>
                </a:lnTo>
                <a:cubicBezTo>
                  <a:pt x="123679" y="183384"/>
                  <a:pt x="118854" y="182898"/>
                  <a:pt x="115765" y="179809"/>
                </a:cubicBezTo>
                <a:lnTo>
                  <a:pt x="109100" y="173144"/>
                </a:lnTo>
                <a:cubicBezTo>
                  <a:pt x="106011" y="170055"/>
                  <a:pt x="105525" y="165230"/>
                  <a:pt x="107955" y="161585"/>
                </a:cubicBezTo>
                <a:lnTo>
                  <a:pt x="116043" y="149436"/>
                </a:lnTo>
                <a:cubicBezTo>
                  <a:pt x="115383" y="147804"/>
                  <a:pt x="114793" y="146103"/>
                  <a:pt x="114307" y="144333"/>
                </a:cubicBezTo>
                <a:cubicBezTo>
                  <a:pt x="113821" y="142563"/>
                  <a:pt x="113509" y="140792"/>
                  <a:pt x="113266" y="139057"/>
                </a:cubicBezTo>
                <a:lnTo>
                  <a:pt x="100179" y="132600"/>
                </a:lnTo>
                <a:cubicBezTo>
                  <a:pt x="96257" y="130656"/>
                  <a:pt x="94278" y="126213"/>
                  <a:pt x="95389" y="122013"/>
                </a:cubicBezTo>
                <a:lnTo>
                  <a:pt x="97819" y="112918"/>
                </a:lnTo>
                <a:cubicBezTo>
                  <a:pt x="98964" y="108718"/>
                  <a:pt x="102887" y="105872"/>
                  <a:pt x="107260" y="106150"/>
                </a:cubicBezTo>
                <a:lnTo>
                  <a:pt x="121805" y="107087"/>
                </a:lnTo>
                <a:cubicBezTo>
                  <a:pt x="123992" y="104275"/>
                  <a:pt x="126526" y="101672"/>
                  <a:pt x="129407" y="99450"/>
                </a:cubicBezTo>
                <a:lnTo>
                  <a:pt x="128469" y="84941"/>
                </a:lnTo>
                <a:cubicBezTo>
                  <a:pt x="128192" y="80567"/>
                  <a:pt x="131038" y="76610"/>
                  <a:pt x="135238" y="75499"/>
                </a:cubicBezTo>
                <a:lnTo>
                  <a:pt x="144333" y="73069"/>
                </a:lnTo>
                <a:close/>
                <a:moveTo>
                  <a:pt x="155649" y="118021"/>
                </a:moveTo>
                <a:cubicBezTo>
                  <a:pt x="147219" y="118031"/>
                  <a:pt x="140384" y="124882"/>
                  <a:pt x="140393" y="133312"/>
                </a:cubicBezTo>
                <a:cubicBezTo>
                  <a:pt x="140403" y="141741"/>
                  <a:pt x="147254" y="148577"/>
                  <a:pt x="155684" y="148568"/>
                </a:cubicBezTo>
                <a:cubicBezTo>
                  <a:pt x="164113" y="148558"/>
                  <a:pt x="170949" y="141707"/>
                  <a:pt x="170940" y="133277"/>
                </a:cubicBezTo>
                <a:cubicBezTo>
                  <a:pt x="170930" y="124848"/>
                  <a:pt x="164079" y="118012"/>
                  <a:pt x="155649" y="118021"/>
                </a:cubicBezTo>
                <a:close/>
                <a:moveTo>
                  <a:pt x="78068" y="-15794"/>
                </a:moveTo>
                <a:lnTo>
                  <a:pt x="87162" y="-13364"/>
                </a:lnTo>
                <a:cubicBezTo>
                  <a:pt x="91362" y="-12219"/>
                  <a:pt x="94209" y="-8261"/>
                  <a:pt x="93931" y="-3922"/>
                </a:cubicBezTo>
                <a:lnTo>
                  <a:pt x="92994" y="10587"/>
                </a:lnTo>
                <a:cubicBezTo>
                  <a:pt x="95875" y="12809"/>
                  <a:pt x="98409" y="15377"/>
                  <a:pt x="100596" y="18224"/>
                </a:cubicBezTo>
                <a:lnTo>
                  <a:pt x="115175" y="17287"/>
                </a:lnTo>
                <a:cubicBezTo>
                  <a:pt x="119514" y="17009"/>
                  <a:pt x="123471" y="19855"/>
                  <a:pt x="124616" y="24055"/>
                </a:cubicBezTo>
                <a:lnTo>
                  <a:pt x="127046" y="33150"/>
                </a:lnTo>
                <a:cubicBezTo>
                  <a:pt x="128157" y="37350"/>
                  <a:pt x="126178" y="41793"/>
                  <a:pt x="122256" y="43737"/>
                </a:cubicBezTo>
                <a:lnTo>
                  <a:pt x="109170" y="50194"/>
                </a:lnTo>
                <a:cubicBezTo>
                  <a:pt x="108927" y="51964"/>
                  <a:pt x="108579" y="53734"/>
                  <a:pt x="108128" y="55470"/>
                </a:cubicBezTo>
                <a:cubicBezTo>
                  <a:pt x="107677" y="57206"/>
                  <a:pt x="107052" y="58941"/>
                  <a:pt x="106393" y="60573"/>
                </a:cubicBezTo>
                <a:lnTo>
                  <a:pt x="114481" y="72722"/>
                </a:lnTo>
                <a:cubicBezTo>
                  <a:pt x="116910" y="76367"/>
                  <a:pt x="116424" y="81192"/>
                  <a:pt x="113335" y="84281"/>
                </a:cubicBezTo>
                <a:lnTo>
                  <a:pt x="106670" y="90946"/>
                </a:lnTo>
                <a:cubicBezTo>
                  <a:pt x="103581" y="94035"/>
                  <a:pt x="98756" y="94521"/>
                  <a:pt x="95111" y="92091"/>
                </a:cubicBezTo>
                <a:lnTo>
                  <a:pt x="82962" y="84003"/>
                </a:lnTo>
                <a:cubicBezTo>
                  <a:pt x="79664" y="85357"/>
                  <a:pt x="76158" y="86329"/>
                  <a:pt x="72583" y="86815"/>
                </a:cubicBezTo>
                <a:lnTo>
                  <a:pt x="66127" y="99867"/>
                </a:lnTo>
                <a:cubicBezTo>
                  <a:pt x="64183" y="103789"/>
                  <a:pt x="59740" y="105768"/>
                  <a:pt x="55539" y="104657"/>
                </a:cubicBezTo>
                <a:lnTo>
                  <a:pt x="46445" y="102227"/>
                </a:lnTo>
                <a:cubicBezTo>
                  <a:pt x="42210" y="101082"/>
                  <a:pt x="39398" y="97124"/>
                  <a:pt x="39676" y="92785"/>
                </a:cubicBezTo>
                <a:lnTo>
                  <a:pt x="40613" y="78241"/>
                </a:lnTo>
                <a:cubicBezTo>
                  <a:pt x="37732" y="76019"/>
                  <a:pt x="35198" y="73451"/>
                  <a:pt x="33011" y="70604"/>
                </a:cubicBezTo>
                <a:lnTo>
                  <a:pt x="18432" y="71542"/>
                </a:lnTo>
                <a:cubicBezTo>
                  <a:pt x="14093" y="71819"/>
                  <a:pt x="10136" y="68973"/>
                  <a:pt x="8990" y="64773"/>
                </a:cubicBezTo>
                <a:lnTo>
                  <a:pt x="6561" y="55678"/>
                </a:lnTo>
                <a:cubicBezTo>
                  <a:pt x="5450" y="51478"/>
                  <a:pt x="7428" y="47035"/>
                  <a:pt x="11351" y="45091"/>
                </a:cubicBezTo>
                <a:lnTo>
                  <a:pt x="24437" y="38635"/>
                </a:lnTo>
                <a:cubicBezTo>
                  <a:pt x="24680" y="36864"/>
                  <a:pt x="25027" y="35129"/>
                  <a:pt x="25479" y="33358"/>
                </a:cubicBezTo>
                <a:cubicBezTo>
                  <a:pt x="25965" y="31588"/>
                  <a:pt x="26520" y="29887"/>
                  <a:pt x="27214" y="28256"/>
                </a:cubicBezTo>
                <a:lnTo>
                  <a:pt x="19126" y="16141"/>
                </a:lnTo>
                <a:cubicBezTo>
                  <a:pt x="16697" y="12496"/>
                  <a:pt x="17182" y="7671"/>
                  <a:pt x="20272" y="4582"/>
                </a:cubicBezTo>
                <a:lnTo>
                  <a:pt x="26937" y="-2083"/>
                </a:lnTo>
                <a:cubicBezTo>
                  <a:pt x="30026" y="-5172"/>
                  <a:pt x="34851" y="-5658"/>
                  <a:pt x="38496" y="-3228"/>
                </a:cubicBezTo>
                <a:lnTo>
                  <a:pt x="50645" y="4860"/>
                </a:lnTo>
                <a:cubicBezTo>
                  <a:pt x="53943" y="3506"/>
                  <a:pt x="57449" y="2534"/>
                  <a:pt x="61024" y="2048"/>
                </a:cubicBezTo>
                <a:lnTo>
                  <a:pt x="67480" y="-11004"/>
                </a:lnTo>
                <a:cubicBezTo>
                  <a:pt x="69424" y="-14926"/>
                  <a:pt x="73833" y="-16905"/>
                  <a:pt x="78068" y="-15794"/>
                </a:cubicBezTo>
                <a:close/>
                <a:moveTo>
                  <a:pt x="66786" y="29158"/>
                </a:moveTo>
                <a:cubicBezTo>
                  <a:pt x="58357" y="29158"/>
                  <a:pt x="51513" y="36002"/>
                  <a:pt x="51513" y="44431"/>
                </a:cubicBezTo>
                <a:cubicBezTo>
                  <a:pt x="51513" y="52861"/>
                  <a:pt x="58357" y="59705"/>
                  <a:pt x="66786" y="59705"/>
                </a:cubicBezTo>
                <a:cubicBezTo>
                  <a:pt x="75216" y="59705"/>
                  <a:pt x="82059" y="52861"/>
                  <a:pt x="82059" y="44431"/>
                </a:cubicBezTo>
                <a:cubicBezTo>
                  <a:pt x="82059" y="36002"/>
                  <a:pt x="75216" y="29158"/>
                  <a:pt x="66786" y="29158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5" name="Text 33"/>
          <p:cNvSpPr/>
          <p:nvPr/>
        </p:nvSpPr>
        <p:spPr>
          <a:xfrm>
            <a:off x="6699250" y="1641004"/>
            <a:ext cx="2026076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Algorithms Implemented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88230" y="2032001"/>
            <a:ext cx="5269574" cy="710904"/>
          </a:xfrm>
          <a:custGeom>
            <a:avLst/>
            <a:gdLst/>
            <a:ahLst/>
            <a:cxnLst/>
            <a:rect l="l" t="t" r="r" b="b"/>
            <a:pathLst>
              <a:path w="5269574" h="710904">
                <a:moveTo>
                  <a:pt x="35545" y="0"/>
                </a:moveTo>
                <a:lnTo>
                  <a:pt x="5198484" y="0"/>
                </a:lnTo>
                <a:cubicBezTo>
                  <a:pt x="5237746" y="0"/>
                  <a:pt x="5269574" y="31828"/>
                  <a:pt x="5269574" y="71090"/>
                </a:cubicBezTo>
                <a:lnTo>
                  <a:pt x="5269574" y="639813"/>
                </a:lnTo>
                <a:cubicBezTo>
                  <a:pt x="5269574" y="679076"/>
                  <a:pt x="5237746" y="710904"/>
                  <a:pt x="5198484" y="710904"/>
                </a:cubicBez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3D8B75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388230" y="2032001"/>
            <a:ext cx="35545" cy="710904"/>
          </a:xfrm>
          <a:custGeom>
            <a:avLst/>
            <a:gdLst/>
            <a:ahLst/>
            <a:cxnLst/>
            <a:rect l="l" t="t" r="r" b="b"/>
            <a:pathLst>
              <a:path w="35545" h="710904">
                <a:moveTo>
                  <a:pt x="35545" y="0"/>
                </a:moveTo>
                <a:lnTo>
                  <a:pt x="35545" y="0"/>
                </a:lnTo>
                <a:lnTo>
                  <a:pt x="35545" y="710904"/>
                </a:ln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8" name="Shape 36"/>
          <p:cNvSpPr/>
          <p:nvPr/>
        </p:nvSpPr>
        <p:spPr>
          <a:xfrm>
            <a:off x="6548183" y="2174181"/>
            <a:ext cx="426542" cy="426542"/>
          </a:xfrm>
          <a:custGeom>
            <a:avLst/>
            <a:gdLst/>
            <a:ahLst/>
            <a:cxnLst/>
            <a:rect l="l" t="t" r="r" b="b"/>
            <a:pathLst>
              <a:path w="426542" h="426542">
                <a:moveTo>
                  <a:pt x="71092" y="0"/>
                </a:moveTo>
                <a:lnTo>
                  <a:pt x="355450" y="0"/>
                </a:lnTo>
                <a:cubicBezTo>
                  <a:pt x="394713" y="0"/>
                  <a:pt x="426542" y="31829"/>
                  <a:pt x="426542" y="71092"/>
                </a:cubicBezTo>
                <a:lnTo>
                  <a:pt x="426542" y="355450"/>
                </a:lnTo>
                <a:cubicBezTo>
                  <a:pt x="426542" y="394713"/>
                  <a:pt x="394713" y="426542"/>
                  <a:pt x="355450" y="426542"/>
                </a:cubicBezTo>
                <a:lnTo>
                  <a:pt x="71092" y="426542"/>
                </a:lnTo>
                <a:cubicBezTo>
                  <a:pt x="31829" y="426542"/>
                  <a:pt x="0" y="394713"/>
                  <a:pt x="0" y="355450"/>
                </a:cubicBezTo>
                <a:lnTo>
                  <a:pt x="0" y="71092"/>
                </a:lnTo>
                <a:cubicBezTo>
                  <a:pt x="0" y="31829"/>
                  <a:pt x="31829" y="0"/>
                  <a:pt x="71092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9" name="Shape 37"/>
          <p:cNvSpPr/>
          <p:nvPr/>
        </p:nvSpPr>
        <p:spPr>
          <a:xfrm>
            <a:off x="6672591" y="2298590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11108" y="11108"/>
                </a:moveTo>
                <a:cubicBezTo>
                  <a:pt x="17252" y="11108"/>
                  <a:pt x="22216" y="16072"/>
                  <a:pt x="22216" y="22216"/>
                </a:cubicBezTo>
                <a:lnTo>
                  <a:pt x="22216" y="138848"/>
                </a:lnTo>
                <a:cubicBezTo>
                  <a:pt x="22216" y="141903"/>
                  <a:pt x="24715" y="144402"/>
                  <a:pt x="27770" y="144402"/>
                </a:cubicBezTo>
                <a:lnTo>
                  <a:pt x="166618" y="144402"/>
                </a:lnTo>
                <a:cubicBezTo>
                  <a:pt x="172762" y="144402"/>
                  <a:pt x="177726" y="149366"/>
                  <a:pt x="177726" y="155510"/>
                </a:cubicBezTo>
                <a:cubicBezTo>
                  <a:pt x="177726" y="161654"/>
                  <a:pt x="172762" y="166618"/>
                  <a:pt x="166618" y="166618"/>
                </a:cubicBezTo>
                <a:lnTo>
                  <a:pt x="27770" y="166618"/>
                </a:lnTo>
                <a:cubicBezTo>
                  <a:pt x="12427" y="166618"/>
                  <a:pt x="0" y="154191"/>
                  <a:pt x="0" y="138848"/>
                </a:cubicBezTo>
                <a:lnTo>
                  <a:pt x="0" y="22216"/>
                </a:lnTo>
                <a:cubicBezTo>
                  <a:pt x="0" y="16072"/>
                  <a:pt x="4964" y="11108"/>
                  <a:pt x="11108" y="11108"/>
                </a:cubicBezTo>
                <a:close/>
                <a:moveTo>
                  <a:pt x="83309" y="33324"/>
                </a:moveTo>
                <a:cubicBezTo>
                  <a:pt x="85635" y="33324"/>
                  <a:pt x="87856" y="34296"/>
                  <a:pt x="89453" y="36031"/>
                </a:cubicBezTo>
                <a:lnTo>
                  <a:pt x="114133" y="62933"/>
                </a:lnTo>
                <a:lnTo>
                  <a:pt x="130170" y="46861"/>
                </a:lnTo>
                <a:cubicBezTo>
                  <a:pt x="133433" y="43598"/>
                  <a:pt x="138710" y="43598"/>
                  <a:pt x="141938" y="46861"/>
                </a:cubicBezTo>
                <a:lnTo>
                  <a:pt x="164154" y="69077"/>
                </a:lnTo>
                <a:cubicBezTo>
                  <a:pt x="165716" y="70639"/>
                  <a:pt x="166583" y="72757"/>
                  <a:pt x="166583" y="74978"/>
                </a:cubicBezTo>
                <a:lnTo>
                  <a:pt x="166583" y="113856"/>
                </a:lnTo>
                <a:cubicBezTo>
                  <a:pt x="166583" y="118472"/>
                  <a:pt x="162869" y="122187"/>
                  <a:pt x="158252" y="122187"/>
                </a:cubicBezTo>
                <a:lnTo>
                  <a:pt x="52728" y="122187"/>
                </a:lnTo>
                <a:cubicBezTo>
                  <a:pt x="48111" y="122187"/>
                  <a:pt x="44397" y="118472"/>
                  <a:pt x="44397" y="113856"/>
                </a:cubicBezTo>
                <a:lnTo>
                  <a:pt x="44397" y="74978"/>
                </a:lnTo>
                <a:cubicBezTo>
                  <a:pt x="44397" y="72895"/>
                  <a:pt x="45195" y="70882"/>
                  <a:pt x="46584" y="69355"/>
                </a:cubicBezTo>
                <a:lnTo>
                  <a:pt x="77130" y="36031"/>
                </a:lnTo>
                <a:cubicBezTo>
                  <a:pt x="78692" y="34296"/>
                  <a:pt x="80949" y="33324"/>
                  <a:pt x="83274" y="3332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Text 38"/>
          <p:cNvSpPr/>
          <p:nvPr/>
        </p:nvSpPr>
        <p:spPr>
          <a:xfrm>
            <a:off x="7116906" y="2174181"/>
            <a:ext cx="182169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Regression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116906" y="2387453"/>
            <a:ext cx="182169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Regression prediction model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88230" y="2849540"/>
            <a:ext cx="5269574" cy="710904"/>
          </a:xfrm>
          <a:custGeom>
            <a:avLst/>
            <a:gdLst/>
            <a:ahLst/>
            <a:cxnLst/>
            <a:rect l="l" t="t" r="r" b="b"/>
            <a:pathLst>
              <a:path w="5269574" h="710904">
                <a:moveTo>
                  <a:pt x="35545" y="0"/>
                </a:moveTo>
                <a:lnTo>
                  <a:pt x="5198484" y="0"/>
                </a:lnTo>
                <a:cubicBezTo>
                  <a:pt x="5237746" y="0"/>
                  <a:pt x="5269574" y="31828"/>
                  <a:pt x="5269574" y="71090"/>
                </a:cubicBezTo>
                <a:lnTo>
                  <a:pt x="5269574" y="639813"/>
                </a:lnTo>
                <a:cubicBezTo>
                  <a:pt x="5269574" y="679076"/>
                  <a:pt x="5237746" y="710904"/>
                  <a:pt x="5198484" y="710904"/>
                </a:cubicBez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C9A86A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6388230" y="2849540"/>
            <a:ext cx="35545" cy="710904"/>
          </a:xfrm>
          <a:custGeom>
            <a:avLst/>
            <a:gdLst/>
            <a:ahLst/>
            <a:cxnLst/>
            <a:rect l="l" t="t" r="r" b="b"/>
            <a:pathLst>
              <a:path w="35545" h="710904">
                <a:moveTo>
                  <a:pt x="35545" y="0"/>
                </a:moveTo>
                <a:lnTo>
                  <a:pt x="35545" y="0"/>
                </a:lnTo>
                <a:lnTo>
                  <a:pt x="35545" y="710904"/>
                </a:ln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4" name="Shape 42"/>
          <p:cNvSpPr/>
          <p:nvPr/>
        </p:nvSpPr>
        <p:spPr>
          <a:xfrm>
            <a:off x="6548183" y="2991721"/>
            <a:ext cx="426542" cy="426542"/>
          </a:xfrm>
          <a:custGeom>
            <a:avLst/>
            <a:gdLst/>
            <a:ahLst/>
            <a:cxnLst/>
            <a:rect l="l" t="t" r="r" b="b"/>
            <a:pathLst>
              <a:path w="426542" h="426542">
                <a:moveTo>
                  <a:pt x="71092" y="0"/>
                </a:moveTo>
                <a:lnTo>
                  <a:pt x="355450" y="0"/>
                </a:lnTo>
                <a:cubicBezTo>
                  <a:pt x="394713" y="0"/>
                  <a:pt x="426542" y="31829"/>
                  <a:pt x="426542" y="71092"/>
                </a:cubicBezTo>
                <a:lnTo>
                  <a:pt x="426542" y="355450"/>
                </a:lnTo>
                <a:cubicBezTo>
                  <a:pt x="426542" y="394713"/>
                  <a:pt x="394713" y="426542"/>
                  <a:pt x="355450" y="426542"/>
                </a:cubicBezTo>
                <a:lnTo>
                  <a:pt x="71092" y="426542"/>
                </a:lnTo>
                <a:cubicBezTo>
                  <a:pt x="31829" y="426542"/>
                  <a:pt x="0" y="394713"/>
                  <a:pt x="0" y="355450"/>
                </a:cubicBezTo>
                <a:lnTo>
                  <a:pt x="0" y="71092"/>
                </a:lnTo>
                <a:cubicBezTo>
                  <a:pt x="0" y="31829"/>
                  <a:pt x="31829" y="0"/>
                  <a:pt x="71092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5" name="Shape 43"/>
          <p:cNvSpPr/>
          <p:nvPr/>
        </p:nvSpPr>
        <p:spPr>
          <a:xfrm>
            <a:off x="6672591" y="3116129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66647" y="22216"/>
                </a:moveTo>
                <a:cubicBezTo>
                  <a:pt x="66647" y="16072"/>
                  <a:pt x="71611" y="11108"/>
                  <a:pt x="77755" y="11108"/>
                </a:cubicBezTo>
                <a:lnTo>
                  <a:pt x="99971" y="11108"/>
                </a:lnTo>
                <a:cubicBezTo>
                  <a:pt x="106115" y="11108"/>
                  <a:pt x="111079" y="16072"/>
                  <a:pt x="111079" y="22216"/>
                </a:cubicBezTo>
                <a:lnTo>
                  <a:pt x="111079" y="44431"/>
                </a:lnTo>
                <a:cubicBezTo>
                  <a:pt x="111079" y="50576"/>
                  <a:pt x="106115" y="55539"/>
                  <a:pt x="99971" y="55539"/>
                </a:cubicBezTo>
                <a:lnTo>
                  <a:pt x="97194" y="55539"/>
                </a:lnTo>
                <a:lnTo>
                  <a:pt x="97194" y="77755"/>
                </a:lnTo>
                <a:lnTo>
                  <a:pt x="138848" y="77755"/>
                </a:lnTo>
                <a:cubicBezTo>
                  <a:pt x="152664" y="77755"/>
                  <a:pt x="163841" y="88932"/>
                  <a:pt x="163841" y="102748"/>
                </a:cubicBezTo>
                <a:lnTo>
                  <a:pt x="163841" y="122187"/>
                </a:lnTo>
                <a:lnTo>
                  <a:pt x="166618" y="122187"/>
                </a:lnTo>
                <a:cubicBezTo>
                  <a:pt x="172762" y="122187"/>
                  <a:pt x="177726" y="127150"/>
                  <a:pt x="177726" y="133294"/>
                </a:cubicBezTo>
                <a:lnTo>
                  <a:pt x="177726" y="155510"/>
                </a:lnTo>
                <a:cubicBezTo>
                  <a:pt x="177726" y="161654"/>
                  <a:pt x="172762" y="166618"/>
                  <a:pt x="166618" y="166618"/>
                </a:cubicBezTo>
                <a:lnTo>
                  <a:pt x="144402" y="166618"/>
                </a:lnTo>
                <a:cubicBezTo>
                  <a:pt x="138258" y="166618"/>
                  <a:pt x="133294" y="161654"/>
                  <a:pt x="133294" y="155510"/>
                </a:cubicBezTo>
                <a:lnTo>
                  <a:pt x="133294" y="133294"/>
                </a:lnTo>
                <a:cubicBezTo>
                  <a:pt x="133294" y="127150"/>
                  <a:pt x="138258" y="122187"/>
                  <a:pt x="144402" y="122187"/>
                </a:cubicBezTo>
                <a:lnTo>
                  <a:pt x="147179" y="122187"/>
                </a:lnTo>
                <a:lnTo>
                  <a:pt x="147179" y="102748"/>
                </a:lnTo>
                <a:cubicBezTo>
                  <a:pt x="147179" y="98131"/>
                  <a:pt x="143465" y="94417"/>
                  <a:pt x="138848" y="94417"/>
                </a:cubicBezTo>
                <a:lnTo>
                  <a:pt x="97194" y="94417"/>
                </a:lnTo>
                <a:lnTo>
                  <a:pt x="97194" y="122187"/>
                </a:lnTo>
                <a:lnTo>
                  <a:pt x="99971" y="122187"/>
                </a:lnTo>
                <a:cubicBezTo>
                  <a:pt x="106115" y="122187"/>
                  <a:pt x="111079" y="127150"/>
                  <a:pt x="111079" y="133294"/>
                </a:cubicBezTo>
                <a:lnTo>
                  <a:pt x="111079" y="155510"/>
                </a:lnTo>
                <a:cubicBezTo>
                  <a:pt x="111079" y="161654"/>
                  <a:pt x="106115" y="166618"/>
                  <a:pt x="99971" y="166618"/>
                </a:cubicBezTo>
                <a:lnTo>
                  <a:pt x="77755" y="166618"/>
                </a:lnTo>
                <a:cubicBezTo>
                  <a:pt x="71611" y="166618"/>
                  <a:pt x="66647" y="161654"/>
                  <a:pt x="66647" y="155510"/>
                </a:cubicBezTo>
                <a:lnTo>
                  <a:pt x="66647" y="133294"/>
                </a:lnTo>
                <a:cubicBezTo>
                  <a:pt x="66647" y="127150"/>
                  <a:pt x="71611" y="122187"/>
                  <a:pt x="77755" y="122187"/>
                </a:cubicBezTo>
                <a:lnTo>
                  <a:pt x="80532" y="122187"/>
                </a:lnTo>
                <a:lnTo>
                  <a:pt x="80532" y="94417"/>
                </a:lnTo>
                <a:lnTo>
                  <a:pt x="38878" y="94417"/>
                </a:lnTo>
                <a:cubicBezTo>
                  <a:pt x="34261" y="94417"/>
                  <a:pt x="30547" y="98131"/>
                  <a:pt x="30547" y="102748"/>
                </a:cubicBezTo>
                <a:lnTo>
                  <a:pt x="30547" y="122187"/>
                </a:lnTo>
                <a:lnTo>
                  <a:pt x="33324" y="122187"/>
                </a:lnTo>
                <a:cubicBezTo>
                  <a:pt x="39468" y="122187"/>
                  <a:pt x="44431" y="127150"/>
                  <a:pt x="44431" y="133294"/>
                </a:cubicBezTo>
                <a:lnTo>
                  <a:pt x="44431" y="155510"/>
                </a:lnTo>
                <a:cubicBezTo>
                  <a:pt x="44431" y="161654"/>
                  <a:pt x="39468" y="166618"/>
                  <a:pt x="33324" y="166618"/>
                </a:cubicBezTo>
                <a:lnTo>
                  <a:pt x="11108" y="166618"/>
                </a:lnTo>
                <a:cubicBezTo>
                  <a:pt x="4964" y="166618"/>
                  <a:pt x="0" y="161654"/>
                  <a:pt x="0" y="155510"/>
                </a:cubicBezTo>
                <a:lnTo>
                  <a:pt x="0" y="133294"/>
                </a:lnTo>
                <a:cubicBezTo>
                  <a:pt x="0" y="127150"/>
                  <a:pt x="4964" y="122187"/>
                  <a:pt x="11108" y="122187"/>
                </a:cubicBezTo>
                <a:lnTo>
                  <a:pt x="13885" y="122187"/>
                </a:lnTo>
                <a:lnTo>
                  <a:pt x="13885" y="102748"/>
                </a:lnTo>
                <a:cubicBezTo>
                  <a:pt x="13885" y="88932"/>
                  <a:pt x="25062" y="77755"/>
                  <a:pt x="38878" y="77755"/>
                </a:cubicBezTo>
                <a:lnTo>
                  <a:pt x="80532" y="77755"/>
                </a:lnTo>
                <a:lnTo>
                  <a:pt x="80532" y="55539"/>
                </a:lnTo>
                <a:lnTo>
                  <a:pt x="77755" y="55539"/>
                </a:lnTo>
                <a:cubicBezTo>
                  <a:pt x="71611" y="55539"/>
                  <a:pt x="66647" y="50576"/>
                  <a:pt x="66647" y="44431"/>
                </a:cubicBezTo>
                <a:lnTo>
                  <a:pt x="66647" y="22216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6" name="Text 44"/>
          <p:cNvSpPr/>
          <p:nvPr/>
        </p:nvSpPr>
        <p:spPr>
          <a:xfrm>
            <a:off x="7116906" y="2991721"/>
            <a:ext cx="135071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Tree (DT)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116906" y="3204992"/>
            <a:ext cx="135071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Tree-based classifier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88230" y="3667079"/>
            <a:ext cx="5269574" cy="710904"/>
          </a:xfrm>
          <a:custGeom>
            <a:avLst/>
            <a:gdLst/>
            <a:ahLst/>
            <a:cxnLst/>
            <a:rect l="l" t="t" r="r" b="b"/>
            <a:pathLst>
              <a:path w="5269574" h="710904">
                <a:moveTo>
                  <a:pt x="35545" y="0"/>
                </a:moveTo>
                <a:lnTo>
                  <a:pt x="5198484" y="0"/>
                </a:lnTo>
                <a:cubicBezTo>
                  <a:pt x="5237746" y="0"/>
                  <a:pt x="5269574" y="31828"/>
                  <a:pt x="5269574" y="71090"/>
                </a:cubicBezTo>
                <a:lnTo>
                  <a:pt x="5269574" y="639813"/>
                </a:lnTo>
                <a:cubicBezTo>
                  <a:pt x="5269574" y="679076"/>
                  <a:pt x="5237746" y="710904"/>
                  <a:pt x="5198484" y="710904"/>
                </a:cubicBez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388230" y="3667079"/>
            <a:ext cx="35545" cy="710904"/>
          </a:xfrm>
          <a:custGeom>
            <a:avLst/>
            <a:gdLst/>
            <a:ahLst/>
            <a:cxnLst/>
            <a:rect l="l" t="t" r="r" b="b"/>
            <a:pathLst>
              <a:path w="35545" h="710904">
                <a:moveTo>
                  <a:pt x="35545" y="0"/>
                </a:moveTo>
                <a:lnTo>
                  <a:pt x="35545" y="0"/>
                </a:lnTo>
                <a:lnTo>
                  <a:pt x="35545" y="710904"/>
                </a:lnTo>
                <a:lnTo>
                  <a:pt x="35545" y="710904"/>
                </a:lnTo>
                <a:cubicBezTo>
                  <a:pt x="15914" y="710904"/>
                  <a:pt x="0" y="694990"/>
                  <a:pt x="0" y="675359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50" name="Shape 48"/>
          <p:cNvSpPr/>
          <p:nvPr/>
        </p:nvSpPr>
        <p:spPr>
          <a:xfrm>
            <a:off x="6548183" y="3809260"/>
            <a:ext cx="426542" cy="426542"/>
          </a:xfrm>
          <a:custGeom>
            <a:avLst/>
            <a:gdLst/>
            <a:ahLst/>
            <a:cxnLst/>
            <a:rect l="l" t="t" r="r" b="b"/>
            <a:pathLst>
              <a:path w="426542" h="426542">
                <a:moveTo>
                  <a:pt x="71092" y="0"/>
                </a:moveTo>
                <a:lnTo>
                  <a:pt x="355450" y="0"/>
                </a:lnTo>
                <a:cubicBezTo>
                  <a:pt x="394713" y="0"/>
                  <a:pt x="426542" y="31829"/>
                  <a:pt x="426542" y="71092"/>
                </a:cubicBezTo>
                <a:lnTo>
                  <a:pt x="426542" y="355450"/>
                </a:lnTo>
                <a:cubicBezTo>
                  <a:pt x="426542" y="394713"/>
                  <a:pt x="394713" y="426542"/>
                  <a:pt x="355450" y="426542"/>
                </a:cubicBezTo>
                <a:lnTo>
                  <a:pt x="71092" y="426542"/>
                </a:lnTo>
                <a:cubicBezTo>
                  <a:pt x="31829" y="426542"/>
                  <a:pt x="0" y="394713"/>
                  <a:pt x="0" y="355450"/>
                </a:cubicBezTo>
                <a:lnTo>
                  <a:pt x="0" y="71092"/>
                </a:lnTo>
                <a:cubicBezTo>
                  <a:pt x="0" y="31829"/>
                  <a:pt x="31829" y="0"/>
                  <a:pt x="71092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51" name="Shape 49"/>
          <p:cNvSpPr/>
          <p:nvPr/>
        </p:nvSpPr>
        <p:spPr>
          <a:xfrm>
            <a:off x="6672591" y="3933668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0" y="27770"/>
                </a:moveTo>
                <a:cubicBezTo>
                  <a:pt x="0" y="18571"/>
                  <a:pt x="7463" y="11108"/>
                  <a:pt x="16662" y="11108"/>
                </a:cubicBezTo>
                <a:lnTo>
                  <a:pt x="49985" y="11108"/>
                </a:lnTo>
                <a:cubicBezTo>
                  <a:pt x="59184" y="11108"/>
                  <a:pt x="66647" y="18571"/>
                  <a:pt x="66647" y="27770"/>
                </a:cubicBezTo>
                <a:lnTo>
                  <a:pt x="66647" y="33324"/>
                </a:lnTo>
                <a:lnTo>
                  <a:pt x="111079" y="33324"/>
                </a:lnTo>
                <a:lnTo>
                  <a:pt x="111079" y="27770"/>
                </a:lnTo>
                <a:cubicBezTo>
                  <a:pt x="111079" y="18571"/>
                  <a:pt x="118542" y="11108"/>
                  <a:pt x="127741" y="11108"/>
                </a:cubicBezTo>
                <a:lnTo>
                  <a:pt x="161064" y="11108"/>
                </a:lnTo>
                <a:cubicBezTo>
                  <a:pt x="170263" y="11108"/>
                  <a:pt x="177726" y="18571"/>
                  <a:pt x="177726" y="27770"/>
                </a:cubicBezTo>
                <a:lnTo>
                  <a:pt x="177726" y="61093"/>
                </a:lnTo>
                <a:cubicBezTo>
                  <a:pt x="177726" y="70292"/>
                  <a:pt x="170263" y="77755"/>
                  <a:pt x="161064" y="77755"/>
                </a:cubicBezTo>
                <a:lnTo>
                  <a:pt x="127741" y="77755"/>
                </a:lnTo>
                <a:cubicBezTo>
                  <a:pt x="118542" y="77755"/>
                  <a:pt x="111079" y="70292"/>
                  <a:pt x="111079" y="61093"/>
                </a:cubicBezTo>
                <a:lnTo>
                  <a:pt x="111079" y="55539"/>
                </a:lnTo>
                <a:lnTo>
                  <a:pt x="66647" y="55539"/>
                </a:lnTo>
                <a:lnTo>
                  <a:pt x="66647" y="61093"/>
                </a:lnTo>
                <a:cubicBezTo>
                  <a:pt x="66647" y="63627"/>
                  <a:pt x="66057" y="66057"/>
                  <a:pt x="65050" y="68209"/>
                </a:cubicBezTo>
                <a:lnTo>
                  <a:pt x="88863" y="99971"/>
                </a:lnTo>
                <a:lnTo>
                  <a:pt x="116633" y="99971"/>
                </a:lnTo>
                <a:cubicBezTo>
                  <a:pt x="125831" y="99971"/>
                  <a:pt x="133294" y="107434"/>
                  <a:pt x="133294" y="116633"/>
                </a:cubicBezTo>
                <a:lnTo>
                  <a:pt x="133294" y="149956"/>
                </a:lnTo>
                <a:cubicBezTo>
                  <a:pt x="133294" y="159155"/>
                  <a:pt x="125831" y="166618"/>
                  <a:pt x="116633" y="166618"/>
                </a:cubicBezTo>
                <a:lnTo>
                  <a:pt x="83309" y="166618"/>
                </a:lnTo>
                <a:cubicBezTo>
                  <a:pt x="74110" y="166618"/>
                  <a:pt x="66647" y="159155"/>
                  <a:pt x="66647" y="149956"/>
                </a:cubicBezTo>
                <a:lnTo>
                  <a:pt x="66647" y="116633"/>
                </a:lnTo>
                <a:cubicBezTo>
                  <a:pt x="66647" y="114099"/>
                  <a:pt x="67237" y="111669"/>
                  <a:pt x="68244" y="109517"/>
                </a:cubicBezTo>
                <a:lnTo>
                  <a:pt x="44431" y="77755"/>
                </a:lnTo>
                <a:lnTo>
                  <a:pt x="16662" y="77755"/>
                </a:lnTo>
                <a:cubicBezTo>
                  <a:pt x="7463" y="77755"/>
                  <a:pt x="0" y="70292"/>
                  <a:pt x="0" y="61093"/>
                </a:cubicBezTo>
                <a:lnTo>
                  <a:pt x="0" y="27770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2" name="Text 50"/>
          <p:cNvSpPr/>
          <p:nvPr/>
        </p:nvSpPr>
        <p:spPr>
          <a:xfrm>
            <a:off x="7116906" y="3809260"/>
            <a:ext cx="177725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K-Nearest Neighbors (KNN)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116906" y="4022531"/>
            <a:ext cx="177725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Instance-based classifier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89769" y="4706777"/>
            <a:ext cx="5648723" cy="1818729"/>
          </a:xfrm>
          <a:custGeom>
            <a:avLst/>
            <a:gdLst/>
            <a:ahLst/>
            <a:cxnLst/>
            <a:rect l="l" t="t" r="r" b="b"/>
            <a:pathLst>
              <a:path w="5648723" h="1818729">
                <a:moveTo>
                  <a:pt x="106632" y="0"/>
                </a:moveTo>
                <a:lnTo>
                  <a:pt x="5542091" y="0"/>
                </a:lnTo>
                <a:cubicBezTo>
                  <a:pt x="5600982" y="0"/>
                  <a:pt x="5648723" y="47741"/>
                  <a:pt x="5648723" y="106632"/>
                </a:cubicBezTo>
                <a:lnTo>
                  <a:pt x="5648723" y="1712097"/>
                </a:lnTo>
                <a:cubicBezTo>
                  <a:pt x="5648723" y="1770988"/>
                  <a:pt x="5600982" y="1818729"/>
                  <a:pt x="5542091" y="1818729"/>
                </a:cubicBezTo>
                <a:lnTo>
                  <a:pt x="106632" y="1818729"/>
                </a:lnTo>
                <a:cubicBezTo>
                  <a:pt x="47741" y="1818729"/>
                  <a:pt x="0" y="1770988"/>
                  <a:pt x="0" y="1712097"/>
                </a:cubicBezTo>
                <a:lnTo>
                  <a:pt x="0" y="106632"/>
                </a:lnTo>
                <a:cubicBezTo>
                  <a:pt x="0" y="47741"/>
                  <a:pt x="47741" y="0"/>
                  <a:pt x="106632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414889" y="4923009"/>
            <a:ext cx="133294" cy="177726"/>
          </a:xfrm>
          <a:custGeom>
            <a:avLst/>
            <a:gdLst/>
            <a:ahLst/>
            <a:cxnLst/>
            <a:rect l="l" t="t" r="r" b="b"/>
            <a:pathLst>
              <a:path w="133294" h="177726">
                <a:moveTo>
                  <a:pt x="108093" y="11108"/>
                </a:moveTo>
                <a:lnTo>
                  <a:pt x="111079" y="11108"/>
                </a:lnTo>
                <a:cubicBezTo>
                  <a:pt x="123332" y="11108"/>
                  <a:pt x="133294" y="21070"/>
                  <a:pt x="133294" y="33324"/>
                </a:cubicBezTo>
                <a:lnTo>
                  <a:pt x="133294" y="155510"/>
                </a:lnTo>
                <a:cubicBezTo>
                  <a:pt x="133294" y="167764"/>
                  <a:pt x="123332" y="177726"/>
                  <a:pt x="111079" y="177726"/>
                </a:cubicBezTo>
                <a:lnTo>
                  <a:pt x="22216" y="177726"/>
                </a:lnTo>
                <a:cubicBezTo>
                  <a:pt x="9962" y="177726"/>
                  <a:pt x="0" y="167764"/>
                  <a:pt x="0" y="155510"/>
                </a:cubicBezTo>
                <a:lnTo>
                  <a:pt x="0" y="33324"/>
                </a:lnTo>
                <a:cubicBezTo>
                  <a:pt x="0" y="21070"/>
                  <a:pt x="9962" y="11108"/>
                  <a:pt x="22216" y="11108"/>
                </a:cubicBezTo>
                <a:lnTo>
                  <a:pt x="25201" y="11108"/>
                </a:lnTo>
                <a:cubicBezTo>
                  <a:pt x="29019" y="4478"/>
                  <a:pt x="36205" y="0"/>
                  <a:pt x="44431" y="0"/>
                </a:cubicBezTo>
                <a:lnTo>
                  <a:pt x="88863" y="0"/>
                </a:lnTo>
                <a:cubicBezTo>
                  <a:pt x="97090" y="0"/>
                  <a:pt x="104275" y="4478"/>
                  <a:pt x="108093" y="11108"/>
                </a:cubicBezTo>
                <a:close/>
                <a:moveTo>
                  <a:pt x="86086" y="38878"/>
                </a:moveTo>
                <a:cubicBezTo>
                  <a:pt x="90703" y="38878"/>
                  <a:pt x="94417" y="35163"/>
                  <a:pt x="94417" y="30547"/>
                </a:cubicBezTo>
                <a:cubicBezTo>
                  <a:pt x="94417" y="25930"/>
                  <a:pt x="90703" y="22216"/>
                  <a:pt x="86086" y="22216"/>
                </a:cubicBezTo>
                <a:lnTo>
                  <a:pt x="47208" y="22216"/>
                </a:lnTo>
                <a:cubicBezTo>
                  <a:pt x="42592" y="22216"/>
                  <a:pt x="38878" y="25930"/>
                  <a:pt x="38878" y="30547"/>
                </a:cubicBezTo>
                <a:cubicBezTo>
                  <a:pt x="38878" y="35163"/>
                  <a:pt x="42592" y="38878"/>
                  <a:pt x="47208" y="38878"/>
                </a:cubicBezTo>
                <a:lnTo>
                  <a:pt x="86086" y="38878"/>
                </a:lnTo>
                <a:close/>
                <a:moveTo>
                  <a:pt x="95944" y="90494"/>
                </a:moveTo>
                <a:cubicBezTo>
                  <a:pt x="98374" y="86607"/>
                  <a:pt x="97194" y="81469"/>
                  <a:pt x="93306" y="79005"/>
                </a:cubicBezTo>
                <a:cubicBezTo>
                  <a:pt x="89418" y="76540"/>
                  <a:pt x="84281" y="77755"/>
                  <a:pt x="81816" y="81643"/>
                </a:cubicBezTo>
                <a:lnTo>
                  <a:pt x="60503" y="115765"/>
                </a:lnTo>
                <a:lnTo>
                  <a:pt x="51131" y="103268"/>
                </a:lnTo>
                <a:cubicBezTo>
                  <a:pt x="48354" y="99589"/>
                  <a:pt x="43147" y="98825"/>
                  <a:pt x="39468" y="101602"/>
                </a:cubicBezTo>
                <a:cubicBezTo>
                  <a:pt x="35788" y="104379"/>
                  <a:pt x="35025" y="109586"/>
                  <a:pt x="37801" y="113266"/>
                </a:cubicBezTo>
                <a:lnTo>
                  <a:pt x="54463" y="135481"/>
                </a:lnTo>
                <a:cubicBezTo>
                  <a:pt x="56095" y="137668"/>
                  <a:pt x="58733" y="138918"/>
                  <a:pt x="61475" y="138814"/>
                </a:cubicBezTo>
                <a:cubicBezTo>
                  <a:pt x="64217" y="138710"/>
                  <a:pt x="66717" y="137252"/>
                  <a:pt x="68175" y="134891"/>
                </a:cubicBezTo>
                <a:lnTo>
                  <a:pt x="95944" y="90460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6" name="Text 54"/>
          <p:cNvSpPr/>
          <p:nvPr/>
        </p:nvSpPr>
        <p:spPr>
          <a:xfrm>
            <a:off x="6699250" y="4887464"/>
            <a:ext cx="1377376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Tools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88230" y="5314006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94528" y="59066"/>
                </a:moveTo>
                <a:lnTo>
                  <a:pt x="72312" y="94611"/>
                </a:lnTo>
                <a:cubicBezTo>
                  <a:pt x="71146" y="96472"/>
                  <a:pt x="69147" y="97638"/>
                  <a:pt x="66953" y="97749"/>
                </a:cubicBezTo>
                <a:cubicBezTo>
                  <a:pt x="64759" y="97860"/>
                  <a:pt x="62648" y="96861"/>
                  <a:pt x="61343" y="95083"/>
                </a:cubicBezTo>
                <a:lnTo>
                  <a:pt x="48014" y="77311"/>
                </a:lnTo>
                <a:cubicBezTo>
                  <a:pt x="45792" y="74367"/>
                  <a:pt x="46403" y="70202"/>
                  <a:pt x="49347" y="67980"/>
                </a:cubicBezTo>
                <a:cubicBezTo>
                  <a:pt x="52290" y="65759"/>
                  <a:pt x="56456" y="66370"/>
                  <a:pt x="58677" y="69313"/>
                </a:cubicBezTo>
                <a:lnTo>
                  <a:pt x="66175" y="79310"/>
                </a:lnTo>
                <a:lnTo>
                  <a:pt x="83226" y="52013"/>
                </a:lnTo>
                <a:cubicBezTo>
                  <a:pt x="85170" y="48902"/>
                  <a:pt x="89280" y="47930"/>
                  <a:pt x="92417" y="49902"/>
                </a:cubicBezTo>
                <a:cubicBezTo>
                  <a:pt x="95555" y="51874"/>
                  <a:pt x="96500" y="55956"/>
                  <a:pt x="94528" y="5909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8" name="Text 56"/>
          <p:cNvSpPr/>
          <p:nvPr/>
        </p:nvSpPr>
        <p:spPr>
          <a:xfrm>
            <a:off x="6654819" y="5278461"/>
            <a:ext cx="279029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Confusion Matrix for classification outcomes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88230" y="5598367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94528" y="59066"/>
                </a:moveTo>
                <a:lnTo>
                  <a:pt x="72312" y="94611"/>
                </a:lnTo>
                <a:cubicBezTo>
                  <a:pt x="71146" y="96472"/>
                  <a:pt x="69147" y="97638"/>
                  <a:pt x="66953" y="97749"/>
                </a:cubicBezTo>
                <a:cubicBezTo>
                  <a:pt x="64759" y="97860"/>
                  <a:pt x="62648" y="96861"/>
                  <a:pt x="61343" y="95083"/>
                </a:cubicBezTo>
                <a:lnTo>
                  <a:pt x="48014" y="77311"/>
                </a:lnTo>
                <a:cubicBezTo>
                  <a:pt x="45792" y="74367"/>
                  <a:pt x="46403" y="70202"/>
                  <a:pt x="49347" y="67980"/>
                </a:cubicBezTo>
                <a:cubicBezTo>
                  <a:pt x="52290" y="65759"/>
                  <a:pt x="56456" y="66370"/>
                  <a:pt x="58677" y="69313"/>
                </a:cubicBezTo>
                <a:lnTo>
                  <a:pt x="66175" y="79310"/>
                </a:lnTo>
                <a:lnTo>
                  <a:pt x="83226" y="52013"/>
                </a:lnTo>
                <a:cubicBezTo>
                  <a:pt x="85170" y="48902"/>
                  <a:pt x="89280" y="47930"/>
                  <a:pt x="92417" y="49902"/>
                </a:cubicBezTo>
                <a:cubicBezTo>
                  <a:pt x="95555" y="51874"/>
                  <a:pt x="96500" y="55956"/>
                  <a:pt x="94528" y="5909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60" name="Text 58"/>
          <p:cNvSpPr/>
          <p:nvPr/>
        </p:nvSpPr>
        <p:spPr>
          <a:xfrm>
            <a:off x="6654819" y="5562822"/>
            <a:ext cx="2674776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Correlation Matrix for feature relationships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88230" y="5882729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94528" y="59066"/>
                </a:moveTo>
                <a:lnTo>
                  <a:pt x="72312" y="94611"/>
                </a:lnTo>
                <a:cubicBezTo>
                  <a:pt x="71146" y="96472"/>
                  <a:pt x="69147" y="97638"/>
                  <a:pt x="66953" y="97749"/>
                </a:cubicBezTo>
                <a:cubicBezTo>
                  <a:pt x="64759" y="97860"/>
                  <a:pt x="62648" y="96861"/>
                  <a:pt x="61343" y="95083"/>
                </a:cubicBezTo>
                <a:lnTo>
                  <a:pt x="48014" y="77311"/>
                </a:lnTo>
                <a:cubicBezTo>
                  <a:pt x="45792" y="74367"/>
                  <a:pt x="46403" y="70202"/>
                  <a:pt x="49347" y="67980"/>
                </a:cubicBezTo>
                <a:cubicBezTo>
                  <a:pt x="52290" y="65759"/>
                  <a:pt x="56456" y="66370"/>
                  <a:pt x="58677" y="69313"/>
                </a:cubicBezTo>
                <a:lnTo>
                  <a:pt x="66175" y="79310"/>
                </a:lnTo>
                <a:lnTo>
                  <a:pt x="83226" y="52013"/>
                </a:lnTo>
                <a:cubicBezTo>
                  <a:pt x="85170" y="48902"/>
                  <a:pt x="89280" y="47930"/>
                  <a:pt x="92417" y="49902"/>
                </a:cubicBezTo>
                <a:cubicBezTo>
                  <a:pt x="95555" y="51874"/>
                  <a:pt x="96500" y="55956"/>
                  <a:pt x="94528" y="5909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62" name="Text 60"/>
          <p:cNvSpPr/>
          <p:nvPr/>
        </p:nvSpPr>
        <p:spPr>
          <a:xfrm>
            <a:off x="6654819" y="5847184"/>
            <a:ext cx="242595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Precision, Recall, and F1-Score metrics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88230" y="6167090"/>
            <a:ext cx="142181" cy="142181"/>
          </a:xfrm>
          <a:custGeom>
            <a:avLst/>
            <a:gdLst/>
            <a:ahLst/>
            <a:cxnLst/>
            <a:rect l="l" t="t" r="r" b="b"/>
            <a:pathLst>
              <a:path w="142181" h="142181">
                <a:moveTo>
                  <a:pt x="71090" y="142181"/>
                </a:moveTo>
                <a:cubicBezTo>
                  <a:pt x="110326" y="142181"/>
                  <a:pt x="142181" y="110326"/>
                  <a:pt x="142181" y="71090"/>
                </a:cubicBezTo>
                <a:cubicBezTo>
                  <a:pt x="142181" y="31855"/>
                  <a:pt x="110326" y="0"/>
                  <a:pt x="71090" y="0"/>
                </a:cubicBezTo>
                <a:cubicBezTo>
                  <a:pt x="31855" y="0"/>
                  <a:pt x="0" y="31855"/>
                  <a:pt x="0" y="71090"/>
                </a:cubicBezTo>
                <a:cubicBezTo>
                  <a:pt x="0" y="110326"/>
                  <a:pt x="31855" y="142181"/>
                  <a:pt x="71090" y="142181"/>
                </a:cubicBezTo>
                <a:close/>
                <a:moveTo>
                  <a:pt x="94528" y="59066"/>
                </a:moveTo>
                <a:lnTo>
                  <a:pt x="72312" y="94611"/>
                </a:lnTo>
                <a:cubicBezTo>
                  <a:pt x="71146" y="96472"/>
                  <a:pt x="69147" y="97638"/>
                  <a:pt x="66953" y="97749"/>
                </a:cubicBezTo>
                <a:cubicBezTo>
                  <a:pt x="64759" y="97860"/>
                  <a:pt x="62648" y="96861"/>
                  <a:pt x="61343" y="95083"/>
                </a:cubicBezTo>
                <a:lnTo>
                  <a:pt x="48014" y="77311"/>
                </a:lnTo>
                <a:cubicBezTo>
                  <a:pt x="45792" y="74367"/>
                  <a:pt x="46403" y="70202"/>
                  <a:pt x="49347" y="67980"/>
                </a:cubicBezTo>
                <a:cubicBezTo>
                  <a:pt x="52290" y="65759"/>
                  <a:pt x="56456" y="66370"/>
                  <a:pt x="58677" y="69313"/>
                </a:cubicBezTo>
                <a:lnTo>
                  <a:pt x="66175" y="79310"/>
                </a:lnTo>
                <a:lnTo>
                  <a:pt x="83226" y="52013"/>
                </a:lnTo>
                <a:cubicBezTo>
                  <a:pt x="85170" y="48902"/>
                  <a:pt x="89280" y="47930"/>
                  <a:pt x="92417" y="49902"/>
                </a:cubicBezTo>
                <a:cubicBezTo>
                  <a:pt x="95555" y="51874"/>
                  <a:pt x="96500" y="55956"/>
                  <a:pt x="94528" y="59094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64" name="Text 62"/>
          <p:cNvSpPr/>
          <p:nvPr/>
        </p:nvSpPr>
        <p:spPr>
          <a:xfrm>
            <a:off x="6654819" y="6131545"/>
            <a:ext cx="207050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boundary visualizations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9813" y="379813"/>
            <a:ext cx="379813" cy="379813"/>
          </a:xfrm>
          <a:custGeom>
            <a:avLst/>
            <a:gdLst/>
            <a:ahLst/>
            <a:cxnLst/>
            <a:rect l="l" t="t" r="r" b="b"/>
            <a:pathLst>
              <a:path w="379813" h="379813">
                <a:moveTo>
                  <a:pt x="75963" y="0"/>
                </a:moveTo>
                <a:lnTo>
                  <a:pt x="303850" y="0"/>
                </a:lnTo>
                <a:cubicBezTo>
                  <a:pt x="345775" y="0"/>
                  <a:pt x="379813" y="34038"/>
                  <a:pt x="379813" y="75963"/>
                </a:cubicBezTo>
                <a:lnTo>
                  <a:pt x="379813" y="303850"/>
                </a:lnTo>
                <a:cubicBezTo>
                  <a:pt x="379813" y="345775"/>
                  <a:pt x="345775" y="379813"/>
                  <a:pt x="303850" y="379813"/>
                </a:cubicBezTo>
                <a:lnTo>
                  <a:pt x="75963" y="379813"/>
                </a:lnTo>
                <a:cubicBezTo>
                  <a:pt x="34038" y="379813"/>
                  <a:pt x="0" y="345775"/>
                  <a:pt x="0" y="303850"/>
                </a:cubicBezTo>
                <a:lnTo>
                  <a:pt x="0" y="75963"/>
                </a:lnTo>
                <a:cubicBezTo>
                  <a:pt x="0" y="34038"/>
                  <a:pt x="34038" y="0"/>
                  <a:pt x="75963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70711" y="436785"/>
            <a:ext cx="284860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73570" y="455776"/>
            <a:ext cx="1880075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spc="60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Regression Modeling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79813" y="835589"/>
            <a:ext cx="11603290" cy="379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92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Regression: Theory &amp; Mathematics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9813" y="1329346"/>
            <a:ext cx="759626" cy="37981"/>
          </a:xfrm>
          <a:custGeom>
            <a:avLst/>
            <a:gdLst/>
            <a:ahLst/>
            <a:cxnLst/>
            <a:rect l="l" t="t" r="r" b="b"/>
            <a:pathLst>
              <a:path w="759626" h="37981">
                <a:moveTo>
                  <a:pt x="0" y="0"/>
                </a:moveTo>
                <a:lnTo>
                  <a:pt x="759626" y="0"/>
                </a:lnTo>
                <a:lnTo>
                  <a:pt x="759626" y="37981"/>
                </a:lnTo>
                <a:lnTo>
                  <a:pt x="0" y="37981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82978" y="1522417"/>
            <a:ext cx="6785994" cy="2503601"/>
          </a:xfrm>
          <a:custGeom>
            <a:avLst/>
            <a:gdLst/>
            <a:ahLst/>
            <a:cxnLst/>
            <a:rect l="l" t="t" r="r" b="b"/>
            <a:pathLst>
              <a:path w="6785994" h="2503601">
                <a:moveTo>
                  <a:pt x="113939" y="0"/>
                </a:moveTo>
                <a:lnTo>
                  <a:pt x="6672055" y="0"/>
                </a:lnTo>
                <a:cubicBezTo>
                  <a:pt x="6734982" y="0"/>
                  <a:pt x="6785994" y="51012"/>
                  <a:pt x="6785994" y="113939"/>
                </a:cubicBezTo>
                <a:lnTo>
                  <a:pt x="6785994" y="2389662"/>
                </a:lnTo>
                <a:cubicBezTo>
                  <a:pt x="6785994" y="2452589"/>
                  <a:pt x="6734982" y="2503601"/>
                  <a:pt x="6672055" y="2503601"/>
                </a:cubicBezTo>
                <a:lnTo>
                  <a:pt x="113939" y="2503601"/>
                </a:lnTo>
                <a:cubicBezTo>
                  <a:pt x="51012" y="2503601"/>
                  <a:pt x="0" y="2452589"/>
                  <a:pt x="0" y="2389662"/>
                </a:cubicBezTo>
                <a:lnTo>
                  <a:pt x="0" y="113939"/>
                </a:lnTo>
                <a:cubicBezTo>
                  <a:pt x="0" y="51054"/>
                  <a:pt x="51054" y="0"/>
                  <a:pt x="113939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88" y="1753471"/>
            <a:ext cx="189907" cy="189907"/>
          </a:xfrm>
          <a:custGeom>
            <a:avLst/>
            <a:gdLst/>
            <a:ahLst/>
            <a:cxnLst/>
            <a:rect l="l" t="t" r="r" b="b"/>
            <a:pathLst>
              <a:path w="189907" h="189907">
                <a:moveTo>
                  <a:pt x="94953" y="52410"/>
                </a:moveTo>
                <a:lnTo>
                  <a:pt x="94953" y="167133"/>
                </a:lnTo>
                <a:lnTo>
                  <a:pt x="95139" y="167058"/>
                </a:lnTo>
                <a:cubicBezTo>
                  <a:pt x="115390" y="158639"/>
                  <a:pt x="137126" y="154299"/>
                  <a:pt x="159047" y="154299"/>
                </a:cubicBezTo>
                <a:lnTo>
                  <a:pt x="166168" y="154299"/>
                </a:lnTo>
                <a:lnTo>
                  <a:pt x="166168" y="35607"/>
                </a:lnTo>
                <a:lnTo>
                  <a:pt x="159047" y="35607"/>
                </a:lnTo>
                <a:cubicBezTo>
                  <a:pt x="143394" y="35607"/>
                  <a:pt x="127853" y="38723"/>
                  <a:pt x="113388" y="44732"/>
                </a:cubicBezTo>
                <a:cubicBezTo>
                  <a:pt x="107156" y="47328"/>
                  <a:pt x="100999" y="49888"/>
                  <a:pt x="94953" y="52410"/>
                </a:cubicBezTo>
                <a:close/>
                <a:moveTo>
                  <a:pt x="85643" y="22811"/>
                </a:moveTo>
                <a:lnTo>
                  <a:pt x="94953" y="26706"/>
                </a:lnTo>
                <a:lnTo>
                  <a:pt x="104263" y="22811"/>
                </a:lnTo>
                <a:cubicBezTo>
                  <a:pt x="121622" y="15578"/>
                  <a:pt x="140242" y="11869"/>
                  <a:pt x="159047" y="11869"/>
                </a:cubicBezTo>
                <a:lnTo>
                  <a:pt x="172103" y="11869"/>
                </a:lnTo>
                <a:cubicBezTo>
                  <a:pt x="181932" y="11869"/>
                  <a:pt x="189907" y="19844"/>
                  <a:pt x="189907" y="29673"/>
                </a:cubicBezTo>
                <a:lnTo>
                  <a:pt x="189907" y="160234"/>
                </a:lnTo>
                <a:cubicBezTo>
                  <a:pt x="189907" y="170063"/>
                  <a:pt x="181932" y="178037"/>
                  <a:pt x="172103" y="178037"/>
                </a:cubicBezTo>
                <a:lnTo>
                  <a:pt x="159047" y="178037"/>
                </a:lnTo>
                <a:cubicBezTo>
                  <a:pt x="140242" y="178037"/>
                  <a:pt x="121622" y="181746"/>
                  <a:pt x="104263" y="188979"/>
                </a:cubicBezTo>
                <a:lnTo>
                  <a:pt x="99515" y="190945"/>
                </a:lnTo>
                <a:cubicBezTo>
                  <a:pt x="96585" y="192169"/>
                  <a:pt x="93321" y="192169"/>
                  <a:pt x="90391" y="190945"/>
                </a:cubicBezTo>
                <a:lnTo>
                  <a:pt x="85643" y="188979"/>
                </a:lnTo>
                <a:cubicBezTo>
                  <a:pt x="68285" y="181746"/>
                  <a:pt x="49665" y="178037"/>
                  <a:pt x="30860" y="178037"/>
                </a:cubicBezTo>
                <a:lnTo>
                  <a:pt x="17804" y="178037"/>
                </a:lnTo>
                <a:cubicBezTo>
                  <a:pt x="7975" y="178037"/>
                  <a:pt x="0" y="170063"/>
                  <a:pt x="0" y="160234"/>
                </a:cubicBezTo>
                <a:lnTo>
                  <a:pt x="0" y="29673"/>
                </a:lnTo>
                <a:cubicBezTo>
                  <a:pt x="0" y="19844"/>
                  <a:pt x="7975" y="11869"/>
                  <a:pt x="17804" y="11869"/>
                </a:cubicBezTo>
                <a:lnTo>
                  <a:pt x="30860" y="11869"/>
                </a:lnTo>
                <a:cubicBezTo>
                  <a:pt x="49665" y="11869"/>
                  <a:pt x="68285" y="15578"/>
                  <a:pt x="85643" y="2281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927377" y="1715490"/>
            <a:ext cx="1775626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Definition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6050" y="2095303"/>
            <a:ext cx="6475813" cy="740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Regression is a fundamental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supervised learning algorithm 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to predict continuous values. It assumes a linear relationship between the dependent variable (output) and independent variables (input features).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9215" y="2991029"/>
            <a:ext cx="6396685" cy="841919"/>
          </a:xfrm>
          <a:custGeom>
            <a:avLst/>
            <a:gdLst/>
            <a:ahLst/>
            <a:cxnLst/>
            <a:rect l="l" t="t" r="r" b="b"/>
            <a:pathLst>
              <a:path w="6396685" h="841919">
                <a:moveTo>
                  <a:pt x="75966" y="0"/>
                </a:moveTo>
                <a:lnTo>
                  <a:pt x="6320719" y="0"/>
                </a:lnTo>
                <a:cubicBezTo>
                  <a:pt x="6362674" y="0"/>
                  <a:pt x="6396685" y="34011"/>
                  <a:pt x="6396685" y="75966"/>
                </a:cubicBezTo>
                <a:lnTo>
                  <a:pt x="6396685" y="765953"/>
                </a:lnTo>
                <a:cubicBezTo>
                  <a:pt x="6396685" y="807908"/>
                  <a:pt x="6362674" y="841919"/>
                  <a:pt x="6320719" y="841919"/>
                </a:cubicBezTo>
                <a:lnTo>
                  <a:pt x="75966" y="841919"/>
                </a:lnTo>
                <a:cubicBezTo>
                  <a:pt x="34011" y="841919"/>
                  <a:pt x="0" y="807908"/>
                  <a:pt x="0" y="765953"/>
                </a:cubicBezTo>
                <a:lnTo>
                  <a:pt x="0" y="75966"/>
                </a:lnTo>
                <a:cubicBezTo>
                  <a:pt x="0" y="34039"/>
                  <a:pt x="34039" y="0"/>
                  <a:pt x="759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34305" y="3146120"/>
            <a:ext cx="616246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Primary Objective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34305" y="3449970"/>
            <a:ext cx="616246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Fit a line that minimizes the error between predicted values and actual values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2978" y="4187440"/>
            <a:ext cx="6785994" cy="2665022"/>
          </a:xfrm>
          <a:custGeom>
            <a:avLst/>
            <a:gdLst/>
            <a:ahLst/>
            <a:cxnLst/>
            <a:rect l="l" t="t" r="r" b="b"/>
            <a:pathLst>
              <a:path w="6785994" h="2665022">
                <a:moveTo>
                  <a:pt x="113956" y="0"/>
                </a:moveTo>
                <a:lnTo>
                  <a:pt x="6672037" y="0"/>
                </a:lnTo>
                <a:cubicBezTo>
                  <a:pt x="6734974" y="0"/>
                  <a:pt x="6785994" y="51020"/>
                  <a:pt x="6785994" y="113956"/>
                </a:cubicBezTo>
                <a:lnTo>
                  <a:pt x="6785994" y="2551065"/>
                </a:lnTo>
                <a:cubicBezTo>
                  <a:pt x="6785994" y="2614002"/>
                  <a:pt x="6734974" y="2665022"/>
                  <a:pt x="6672037" y="2665022"/>
                </a:cubicBezTo>
                <a:lnTo>
                  <a:pt x="113956" y="2665022"/>
                </a:lnTo>
                <a:cubicBezTo>
                  <a:pt x="51020" y="2665022"/>
                  <a:pt x="0" y="2614002"/>
                  <a:pt x="0" y="2551065"/>
                </a:cubicBezTo>
                <a:lnTo>
                  <a:pt x="0" y="113956"/>
                </a:lnTo>
                <a:cubicBezTo>
                  <a:pt x="0" y="51020"/>
                  <a:pt x="51020" y="0"/>
                  <a:pt x="113956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87919" y="4418494"/>
            <a:ext cx="213645" cy="189907"/>
          </a:xfrm>
          <a:custGeom>
            <a:avLst/>
            <a:gdLst/>
            <a:ahLst/>
            <a:cxnLst/>
            <a:rect l="l" t="t" r="r" b="b"/>
            <a:pathLst>
              <a:path w="213645" h="189907">
                <a:moveTo>
                  <a:pt x="104820" y="28968"/>
                </a:moveTo>
                <a:cubicBezTo>
                  <a:pt x="107787" y="18842"/>
                  <a:pt x="117060" y="11869"/>
                  <a:pt x="127593" y="11869"/>
                </a:cubicBezTo>
                <a:lnTo>
                  <a:pt x="201776" y="11869"/>
                </a:lnTo>
                <a:cubicBezTo>
                  <a:pt x="208341" y="11869"/>
                  <a:pt x="213645" y="17173"/>
                  <a:pt x="213645" y="23738"/>
                </a:cubicBezTo>
                <a:cubicBezTo>
                  <a:pt x="213645" y="30303"/>
                  <a:pt x="208341" y="35607"/>
                  <a:pt x="201776" y="35607"/>
                </a:cubicBezTo>
                <a:lnTo>
                  <a:pt x="127593" y="35607"/>
                </a:lnTo>
                <a:lnTo>
                  <a:pt x="88537" y="169506"/>
                </a:lnTo>
                <a:cubicBezTo>
                  <a:pt x="87201" y="174069"/>
                  <a:pt x="83307" y="177370"/>
                  <a:pt x="78596" y="177963"/>
                </a:cubicBezTo>
                <a:cubicBezTo>
                  <a:pt x="73886" y="178557"/>
                  <a:pt x="69286" y="176257"/>
                  <a:pt x="66912" y="172177"/>
                </a:cubicBezTo>
                <a:lnTo>
                  <a:pt x="28783" y="106822"/>
                </a:lnTo>
                <a:lnTo>
                  <a:pt x="11869" y="106822"/>
                </a:lnTo>
                <a:cubicBezTo>
                  <a:pt x="5304" y="106822"/>
                  <a:pt x="0" y="101518"/>
                  <a:pt x="0" y="94953"/>
                </a:cubicBezTo>
                <a:cubicBezTo>
                  <a:pt x="0" y="88388"/>
                  <a:pt x="5304" y="83084"/>
                  <a:pt x="11869" y="83084"/>
                </a:cubicBezTo>
                <a:lnTo>
                  <a:pt x="28783" y="83084"/>
                </a:lnTo>
                <a:cubicBezTo>
                  <a:pt x="37239" y="83084"/>
                  <a:pt x="45029" y="87572"/>
                  <a:pt x="49294" y="94879"/>
                </a:cubicBezTo>
                <a:lnTo>
                  <a:pt x="73478" y="136347"/>
                </a:lnTo>
                <a:lnTo>
                  <a:pt x="104782" y="28968"/>
                </a:lnTo>
                <a:close/>
                <a:moveTo>
                  <a:pt x="145916" y="86571"/>
                </a:moveTo>
                <a:cubicBezTo>
                  <a:pt x="150553" y="81934"/>
                  <a:pt x="158082" y="81934"/>
                  <a:pt x="162719" y="86571"/>
                </a:cubicBezTo>
                <a:lnTo>
                  <a:pt x="178074" y="101926"/>
                </a:lnTo>
                <a:lnTo>
                  <a:pt x="193430" y="86571"/>
                </a:lnTo>
                <a:cubicBezTo>
                  <a:pt x="198067" y="81934"/>
                  <a:pt x="205596" y="81934"/>
                  <a:pt x="210232" y="86571"/>
                </a:cubicBezTo>
                <a:cubicBezTo>
                  <a:pt x="214869" y="91207"/>
                  <a:pt x="214869" y="98737"/>
                  <a:pt x="210232" y="103373"/>
                </a:cubicBezTo>
                <a:lnTo>
                  <a:pt x="194877" y="118729"/>
                </a:lnTo>
                <a:lnTo>
                  <a:pt x="210232" y="134084"/>
                </a:lnTo>
                <a:cubicBezTo>
                  <a:pt x="214869" y="138721"/>
                  <a:pt x="214869" y="146250"/>
                  <a:pt x="210232" y="150887"/>
                </a:cubicBezTo>
                <a:cubicBezTo>
                  <a:pt x="205596" y="155523"/>
                  <a:pt x="198067" y="155523"/>
                  <a:pt x="193430" y="150887"/>
                </a:cubicBezTo>
                <a:lnTo>
                  <a:pt x="178074" y="135531"/>
                </a:lnTo>
                <a:lnTo>
                  <a:pt x="162719" y="150887"/>
                </a:lnTo>
                <a:cubicBezTo>
                  <a:pt x="158082" y="155523"/>
                  <a:pt x="150553" y="155523"/>
                  <a:pt x="145916" y="150887"/>
                </a:cubicBezTo>
                <a:cubicBezTo>
                  <a:pt x="141280" y="146250"/>
                  <a:pt x="141280" y="138721"/>
                  <a:pt x="145916" y="134084"/>
                </a:cubicBezTo>
                <a:lnTo>
                  <a:pt x="161272" y="118729"/>
                </a:lnTo>
                <a:lnTo>
                  <a:pt x="145916" y="103373"/>
                </a:lnTo>
                <a:cubicBezTo>
                  <a:pt x="141280" y="98737"/>
                  <a:pt x="141280" y="91207"/>
                  <a:pt x="145916" y="86571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6" name="Text 14"/>
          <p:cNvSpPr/>
          <p:nvPr/>
        </p:nvSpPr>
        <p:spPr>
          <a:xfrm>
            <a:off x="927377" y="4380512"/>
            <a:ext cx="2554243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Mathematical Representation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6050" y="4760326"/>
            <a:ext cx="6399850" cy="721645"/>
          </a:xfrm>
          <a:custGeom>
            <a:avLst/>
            <a:gdLst/>
            <a:ahLst/>
            <a:cxnLst/>
            <a:rect l="l" t="t" r="r" b="b"/>
            <a:pathLst>
              <a:path w="6399850" h="721645">
                <a:moveTo>
                  <a:pt x="75960" y="0"/>
                </a:moveTo>
                <a:lnTo>
                  <a:pt x="6323890" y="0"/>
                </a:lnTo>
                <a:cubicBezTo>
                  <a:pt x="6365842" y="0"/>
                  <a:pt x="6399850" y="34009"/>
                  <a:pt x="6399850" y="75960"/>
                </a:cubicBezTo>
                <a:lnTo>
                  <a:pt x="6399850" y="645685"/>
                </a:lnTo>
                <a:cubicBezTo>
                  <a:pt x="6399850" y="687636"/>
                  <a:pt x="6365842" y="721645"/>
                  <a:pt x="6323890" y="721645"/>
                </a:cubicBezTo>
                <a:lnTo>
                  <a:pt x="75960" y="721645"/>
                </a:lnTo>
                <a:cubicBezTo>
                  <a:pt x="34009" y="721645"/>
                  <a:pt x="0" y="687636"/>
                  <a:pt x="0" y="645685"/>
                </a:cubicBezTo>
                <a:lnTo>
                  <a:pt x="0" y="75960"/>
                </a:lnTo>
                <a:cubicBezTo>
                  <a:pt x="0" y="34037"/>
                  <a:pt x="34037" y="0"/>
                  <a:pt x="75960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56760" y="4912251"/>
            <a:ext cx="6238430" cy="341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4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 = β₀ + β₁x₁ + β₂x₂ + ... + βₙxₙ + ε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76050" y="5633896"/>
            <a:ext cx="170916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40734" y="5633896"/>
            <a:ext cx="192755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Dependent variable (output)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834826" y="5633896"/>
            <a:ext cx="484262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x₁...xₙ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308999" y="5633896"/>
            <a:ext cx="206998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variables (inputs)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76050" y="6013709"/>
            <a:ext cx="265869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β₀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28368" y="6013709"/>
            <a:ext cx="1832598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Intercept (y when all x = 0)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834826" y="6013709"/>
            <a:ext cx="512748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β₁...βₙ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340848" y="6013709"/>
            <a:ext cx="1994019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Coefficients (feature weights)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76050" y="6393522"/>
            <a:ext cx="170916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6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ε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33217" y="6393522"/>
            <a:ext cx="424441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Residual error term (difference between actual and predicted y)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330986" y="1522417"/>
            <a:ext cx="4469134" cy="2968872"/>
          </a:xfrm>
          <a:custGeom>
            <a:avLst/>
            <a:gdLst/>
            <a:ahLst/>
            <a:cxnLst/>
            <a:rect l="l" t="t" r="r" b="b"/>
            <a:pathLst>
              <a:path w="4469134" h="2968872">
                <a:moveTo>
                  <a:pt x="113945" y="0"/>
                </a:moveTo>
                <a:lnTo>
                  <a:pt x="4355189" y="0"/>
                </a:lnTo>
                <a:cubicBezTo>
                  <a:pt x="4418119" y="0"/>
                  <a:pt x="4469134" y="51015"/>
                  <a:pt x="4469134" y="113945"/>
                </a:cubicBezTo>
                <a:lnTo>
                  <a:pt x="4469134" y="2854927"/>
                </a:lnTo>
                <a:cubicBezTo>
                  <a:pt x="4469134" y="2917857"/>
                  <a:pt x="4418119" y="2968872"/>
                  <a:pt x="4355189" y="2968872"/>
                </a:cubicBezTo>
                <a:lnTo>
                  <a:pt x="113945" y="2968872"/>
                </a:lnTo>
                <a:cubicBezTo>
                  <a:pt x="51015" y="2968872"/>
                  <a:pt x="0" y="2917857"/>
                  <a:pt x="0" y="2854927"/>
                </a:cubicBezTo>
                <a:lnTo>
                  <a:pt x="0" y="113945"/>
                </a:lnTo>
                <a:cubicBezTo>
                  <a:pt x="0" y="51057"/>
                  <a:pt x="51057" y="0"/>
                  <a:pt x="113945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7547796" y="1753471"/>
            <a:ext cx="189907" cy="189907"/>
          </a:xfrm>
          <a:custGeom>
            <a:avLst/>
            <a:gdLst/>
            <a:ahLst/>
            <a:cxnLst/>
            <a:rect l="l" t="t" r="r" b="b"/>
            <a:pathLst>
              <a:path w="189907" h="189907">
                <a:moveTo>
                  <a:pt x="49628" y="13464"/>
                </a:moveTo>
                <a:cubicBezTo>
                  <a:pt x="53671" y="16283"/>
                  <a:pt x="54635" y="21847"/>
                  <a:pt x="51816" y="25853"/>
                </a:cubicBezTo>
                <a:lnTo>
                  <a:pt x="31045" y="55525"/>
                </a:lnTo>
                <a:cubicBezTo>
                  <a:pt x="29525" y="57677"/>
                  <a:pt x="27151" y="59049"/>
                  <a:pt x="24517" y="59272"/>
                </a:cubicBezTo>
                <a:cubicBezTo>
                  <a:pt x="21884" y="59494"/>
                  <a:pt x="19287" y="58604"/>
                  <a:pt x="17433" y="56749"/>
                </a:cubicBezTo>
                <a:lnTo>
                  <a:pt x="2596" y="41913"/>
                </a:lnTo>
                <a:cubicBezTo>
                  <a:pt x="-853" y="38426"/>
                  <a:pt x="-853" y="32789"/>
                  <a:pt x="2596" y="29302"/>
                </a:cubicBezTo>
                <a:cubicBezTo>
                  <a:pt x="6046" y="25815"/>
                  <a:pt x="11721" y="25853"/>
                  <a:pt x="15207" y="29302"/>
                </a:cubicBezTo>
                <a:lnTo>
                  <a:pt x="22551" y="36646"/>
                </a:lnTo>
                <a:lnTo>
                  <a:pt x="37239" y="15652"/>
                </a:lnTo>
                <a:cubicBezTo>
                  <a:pt x="40058" y="11610"/>
                  <a:pt x="45622" y="10645"/>
                  <a:pt x="49628" y="13464"/>
                </a:cubicBezTo>
                <a:close/>
                <a:moveTo>
                  <a:pt x="49628" y="72810"/>
                </a:moveTo>
                <a:cubicBezTo>
                  <a:pt x="53671" y="75629"/>
                  <a:pt x="54635" y="81192"/>
                  <a:pt x="51816" y="85198"/>
                </a:cubicBezTo>
                <a:lnTo>
                  <a:pt x="31045" y="114871"/>
                </a:lnTo>
                <a:cubicBezTo>
                  <a:pt x="29525" y="117022"/>
                  <a:pt x="27151" y="118395"/>
                  <a:pt x="24517" y="118617"/>
                </a:cubicBezTo>
                <a:cubicBezTo>
                  <a:pt x="21884" y="118840"/>
                  <a:pt x="19287" y="117950"/>
                  <a:pt x="17433" y="116095"/>
                </a:cubicBezTo>
                <a:lnTo>
                  <a:pt x="2596" y="101259"/>
                </a:lnTo>
                <a:cubicBezTo>
                  <a:pt x="-890" y="97772"/>
                  <a:pt x="-890" y="92134"/>
                  <a:pt x="2596" y="88685"/>
                </a:cubicBezTo>
                <a:cubicBezTo>
                  <a:pt x="6083" y="85235"/>
                  <a:pt x="11721" y="85198"/>
                  <a:pt x="15170" y="88685"/>
                </a:cubicBezTo>
                <a:lnTo>
                  <a:pt x="22514" y="96029"/>
                </a:lnTo>
                <a:lnTo>
                  <a:pt x="37202" y="75035"/>
                </a:lnTo>
                <a:cubicBezTo>
                  <a:pt x="40021" y="70992"/>
                  <a:pt x="45585" y="70028"/>
                  <a:pt x="49591" y="72847"/>
                </a:cubicBezTo>
                <a:close/>
                <a:moveTo>
                  <a:pt x="83084" y="35607"/>
                </a:moveTo>
                <a:cubicBezTo>
                  <a:pt x="83084" y="29042"/>
                  <a:pt x="88388" y="23738"/>
                  <a:pt x="94953" y="23738"/>
                </a:cubicBezTo>
                <a:lnTo>
                  <a:pt x="178037" y="23738"/>
                </a:lnTo>
                <a:cubicBezTo>
                  <a:pt x="184603" y="23738"/>
                  <a:pt x="189907" y="29042"/>
                  <a:pt x="189907" y="35607"/>
                </a:cubicBezTo>
                <a:cubicBezTo>
                  <a:pt x="189907" y="42173"/>
                  <a:pt x="184603" y="47477"/>
                  <a:pt x="178037" y="47477"/>
                </a:cubicBezTo>
                <a:lnTo>
                  <a:pt x="94953" y="47477"/>
                </a:lnTo>
                <a:cubicBezTo>
                  <a:pt x="88388" y="47477"/>
                  <a:pt x="83084" y="42173"/>
                  <a:pt x="83084" y="35607"/>
                </a:cubicBezTo>
                <a:close/>
                <a:moveTo>
                  <a:pt x="83084" y="94953"/>
                </a:moveTo>
                <a:cubicBezTo>
                  <a:pt x="83084" y="88388"/>
                  <a:pt x="88388" y="83084"/>
                  <a:pt x="94953" y="83084"/>
                </a:cubicBezTo>
                <a:lnTo>
                  <a:pt x="178037" y="83084"/>
                </a:lnTo>
                <a:cubicBezTo>
                  <a:pt x="184603" y="83084"/>
                  <a:pt x="189907" y="88388"/>
                  <a:pt x="189907" y="94953"/>
                </a:cubicBezTo>
                <a:cubicBezTo>
                  <a:pt x="189907" y="101518"/>
                  <a:pt x="184603" y="106822"/>
                  <a:pt x="178037" y="106822"/>
                </a:cubicBezTo>
                <a:lnTo>
                  <a:pt x="94953" y="106822"/>
                </a:lnTo>
                <a:cubicBezTo>
                  <a:pt x="88388" y="106822"/>
                  <a:pt x="83084" y="101518"/>
                  <a:pt x="83084" y="94953"/>
                </a:cubicBezTo>
                <a:close/>
                <a:moveTo>
                  <a:pt x="59346" y="154299"/>
                </a:moveTo>
                <a:cubicBezTo>
                  <a:pt x="59346" y="147734"/>
                  <a:pt x="64650" y="142430"/>
                  <a:pt x="71215" y="142430"/>
                </a:cubicBezTo>
                <a:lnTo>
                  <a:pt x="178037" y="142430"/>
                </a:lnTo>
                <a:cubicBezTo>
                  <a:pt x="184603" y="142430"/>
                  <a:pt x="189907" y="147734"/>
                  <a:pt x="189907" y="154299"/>
                </a:cubicBezTo>
                <a:cubicBezTo>
                  <a:pt x="189907" y="160864"/>
                  <a:pt x="184603" y="166168"/>
                  <a:pt x="178037" y="166168"/>
                </a:cubicBezTo>
                <a:lnTo>
                  <a:pt x="71215" y="166168"/>
                </a:lnTo>
                <a:cubicBezTo>
                  <a:pt x="64650" y="166168"/>
                  <a:pt x="59346" y="160864"/>
                  <a:pt x="59346" y="154299"/>
                </a:cubicBezTo>
                <a:close/>
                <a:moveTo>
                  <a:pt x="23738" y="139463"/>
                </a:moveTo>
                <a:cubicBezTo>
                  <a:pt x="31927" y="139463"/>
                  <a:pt x="38575" y="146111"/>
                  <a:pt x="38575" y="154299"/>
                </a:cubicBezTo>
                <a:cubicBezTo>
                  <a:pt x="38575" y="162488"/>
                  <a:pt x="31927" y="169136"/>
                  <a:pt x="23738" y="169136"/>
                </a:cubicBezTo>
                <a:cubicBezTo>
                  <a:pt x="15550" y="169136"/>
                  <a:pt x="8902" y="162488"/>
                  <a:pt x="8902" y="154299"/>
                </a:cubicBezTo>
                <a:cubicBezTo>
                  <a:pt x="8902" y="146111"/>
                  <a:pt x="15550" y="139463"/>
                  <a:pt x="23738" y="139463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1" name="Text 29"/>
          <p:cNvSpPr/>
          <p:nvPr/>
        </p:nvSpPr>
        <p:spPr>
          <a:xfrm>
            <a:off x="7875385" y="1715490"/>
            <a:ext cx="2297869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Regression Analysis Steps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524058" y="2133284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75963" y="0"/>
                </a:moveTo>
                <a:lnTo>
                  <a:pt x="227888" y="0"/>
                </a:lnTo>
                <a:cubicBezTo>
                  <a:pt x="269813" y="0"/>
                  <a:pt x="303850" y="34038"/>
                  <a:pt x="303850" y="75963"/>
                </a:cubicBezTo>
                <a:lnTo>
                  <a:pt x="303850" y="227888"/>
                </a:lnTo>
                <a:cubicBezTo>
                  <a:pt x="303850" y="269813"/>
                  <a:pt x="269813" y="303850"/>
                  <a:pt x="227888" y="303850"/>
                </a:cubicBezTo>
                <a:lnTo>
                  <a:pt x="75963" y="303850"/>
                </a:lnTo>
                <a:cubicBezTo>
                  <a:pt x="34038" y="303850"/>
                  <a:pt x="0" y="269813"/>
                  <a:pt x="0" y="227888"/>
                </a:cubicBezTo>
                <a:lnTo>
                  <a:pt x="0" y="75963"/>
                </a:lnTo>
                <a:cubicBezTo>
                  <a:pt x="0" y="34038"/>
                  <a:pt x="34038" y="0"/>
                  <a:pt x="7596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3" name="Text 31"/>
          <p:cNvSpPr/>
          <p:nvPr/>
        </p:nvSpPr>
        <p:spPr>
          <a:xfrm>
            <a:off x="7486077" y="2133284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941852" y="2133284"/>
            <a:ext cx="263020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Splitting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941852" y="2361172"/>
            <a:ext cx="263020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Split dataset into train/test (e.g., 80:20)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524058" y="2703004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75963" y="0"/>
                </a:moveTo>
                <a:lnTo>
                  <a:pt x="227888" y="0"/>
                </a:lnTo>
                <a:cubicBezTo>
                  <a:pt x="269813" y="0"/>
                  <a:pt x="303850" y="34038"/>
                  <a:pt x="303850" y="75963"/>
                </a:cubicBezTo>
                <a:lnTo>
                  <a:pt x="303850" y="227888"/>
                </a:lnTo>
                <a:cubicBezTo>
                  <a:pt x="303850" y="269813"/>
                  <a:pt x="269813" y="303850"/>
                  <a:pt x="227888" y="303850"/>
                </a:cubicBezTo>
                <a:lnTo>
                  <a:pt x="75963" y="303850"/>
                </a:lnTo>
                <a:cubicBezTo>
                  <a:pt x="34038" y="303850"/>
                  <a:pt x="0" y="269813"/>
                  <a:pt x="0" y="227888"/>
                </a:cubicBezTo>
                <a:lnTo>
                  <a:pt x="0" y="75963"/>
                </a:lnTo>
                <a:cubicBezTo>
                  <a:pt x="0" y="34038"/>
                  <a:pt x="34038" y="0"/>
                  <a:pt x="7596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7" name="Text 35"/>
          <p:cNvSpPr/>
          <p:nvPr/>
        </p:nvSpPr>
        <p:spPr>
          <a:xfrm>
            <a:off x="7486077" y="2703004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941852" y="2703004"/>
            <a:ext cx="264919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Training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941852" y="2930892"/>
            <a:ext cx="264919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Fit Linear Regression using training data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524058" y="3272724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75963" y="0"/>
                </a:moveTo>
                <a:lnTo>
                  <a:pt x="227888" y="0"/>
                </a:lnTo>
                <a:cubicBezTo>
                  <a:pt x="269813" y="0"/>
                  <a:pt x="303850" y="34038"/>
                  <a:pt x="303850" y="75963"/>
                </a:cubicBezTo>
                <a:lnTo>
                  <a:pt x="303850" y="227888"/>
                </a:lnTo>
                <a:cubicBezTo>
                  <a:pt x="303850" y="269813"/>
                  <a:pt x="269813" y="303850"/>
                  <a:pt x="227888" y="303850"/>
                </a:cubicBezTo>
                <a:lnTo>
                  <a:pt x="75963" y="303850"/>
                </a:lnTo>
                <a:cubicBezTo>
                  <a:pt x="34038" y="303850"/>
                  <a:pt x="0" y="269813"/>
                  <a:pt x="0" y="227888"/>
                </a:cubicBezTo>
                <a:lnTo>
                  <a:pt x="0" y="75963"/>
                </a:lnTo>
                <a:cubicBezTo>
                  <a:pt x="0" y="34038"/>
                  <a:pt x="34038" y="0"/>
                  <a:pt x="7596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1" name="Text 39"/>
          <p:cNvSpPr/>
          <p:nvPr/>
        </p:nvSpPr>
        <p:spPr>
          <a:xfrm>
            <a:off x="7486077" y="3272724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941852" y="3272724"/>
            <a:ext cx="205099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941852" y="3500611"/>
            <a:ext cx="205099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 outcomes for test data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524058" y="3842443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75963" y="0"/>
                </a:moveTo>
                <a:lnTo>
                  <a:pt x="227888" y="0"/>
                </a:lnTo>
                <a:cubicBezTo>
                  <a:pt x="269813" y="0"/>
                  <a:pt x="303850" y="34038"/>
                  <a:pt x="303850" y="75963"/>
                </a:cubicBezTo>
                <a:lnTo>
                  <a:pt x="303850" y="227888"/>
                </a:lnTo>
                <a:cubicBezTo>
                  <a:pt x="303850" y="269813"/>
                  <a:pt x="269813" y="303850"/>
                  <a:pt x="227888" y="303850"/>
                </a:cubicBezTo>
                <a:lnTo>
                  <a:pt x="75963" y="303850"/>
                </a:lnTo>
                <a:cubicBezTo>
                  <a:pt x="34038" y="303850"/>
                  <a:pt x="0" y="269813"/>
                  <a:pt x="0" y="227888"/>
                </a:cubicBezTo>
                <a:lnTo>
                  <a:pt x="0" y="75963"/>
                </a:lnTo>
                <a:cubicBezTo>
                  <a:pt x="0" y="34038"/>
                  <a:pt x="34038" y="0"/>
                  <a:pt x="75963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5" name="Text 43"/>
          <p:cNvSpPr/>
          <p:nvPr/>
        </p:nvSpPr>
        <p:spPr>
          <a:xfrm>
            <a:off x="7486077" y="3842443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941852" y="3842443"/>
            <a:ext cx="2088972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Evaluation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941852" y="4070331"/>
            <a:ext cx="2088972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Calculate performance metrics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330986" y="4649547"/>
            <a:ext cx="4469134" cy="1905396"/>
          </a:xfrm>
          <a:custGeom>
            <a:avLst/>
            <a:gdLst/>
            <a:ahLst/>
            <a:cxnLst/>
            <a:rect l="l" t="t" r="r" b="b"/>
            <a:pathLst>
              <a:path w="4469134" h="1905396">
                <a:moveTo>
                  <a:pt x="113943" y="0"/>
                </a:moveTo>
                <a:lnTo>
                  <a:pt x="4355191" y="0"/>
                </a:lnTo>
                <a:cubicBezTo>
                  <a:pt x="4418120" y="0"/>
                  <a:pt x="4469134" y="51014"/>
                  <a:pt x="4469134" y="113943"/>
                </a:cubicBezTo>
                <a:lnTo>
                  <a:pt x="4469134" y="1791453"/>
                </a:lnTo>
                <a:cubicBezTo>
                  <a:pt x="4469134" y="1854382"/>
                  <a:pt x="4418120" y="1905396"/>
                  <a:pt x="4355191" y="1905396"/>
                </a:cubicBezTo>
                <a:lnTo>
                  <a:pt x="113943" y="1905396"/>
                </a:lnTo>
                <a:cubicBezTo>
                  <a:pt x="51014" y="1905396"/>
                  <a:pt x="0" y="1854382"/>
                  <a:pt x="0" y="1791453"/>
                </a:cubicBezTo>
                <a:lnTo>
                  <a:pt x="0" y="113943"/>
                </a:lnTo>
                <a:cubicBezTo>
                  <a:pt x="0" y="51056"/>
                  <a:pt x="51056" y="0"/>
                  <a:pt x="113943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7571535" y="4880598"/>
            <a:ext cx="142430" cy="189907"/>
          </a:xfrm>
          <a:custGeom>
            <a:avLst/>
            <a:gdLst/>
            <a:ahLst/>
            <a:cxnLst/>
            <a:rect l="l" t="t" r="r" b="b"/>
            <a:pathLst>
              <a:path w="142430" h="189907">
                <a:moveTo>
                  <a:pt x="108640" y="142430"/>
                </a:moveTo>
                <a:cubicBezTo>
                  <a:pt x="111348" y="134159"/>
                  <a:pt x="116763" y="126666"/>
                  <a:pt x="122883" y="120212"/>
                </a:cubicBezTo>
                <a:cubicBezTo>
                  <a:pt x="135012" y="107453"/>
                  <a:pt x="142430" y="90206"/>
                  <a:pt x="142430" y="71215"/>
                </a:cubicBezTo>
                <a:cubicBezTo>
                  <a:pt x="142430" y="31898"/>
                  <a:pt x="110532" y="0"/>
                  <a:pt x="71215" y="0"/>
                </a:cubicBezTo>
                <a:cubicBezTo>
                  <a:pt x="31898" y="0"/>
                  <a:pt x="0" y="31898"/>
                  <a:pt x="0" y="71215"/>
                </a:cubicBezTo>
                <a:cubicBezTo>
                  <a:pt x="0" y="90206"/>
                  <a:pt x="7418" y="107453"/>
                  <a:pt x="19547" y="120212"/>
                </a:cubicBezTo>
                <a:cubicBezTo>
                  <a:pt x="25667" y="126666"/>
                  <a:pt x="31119" y="134159"/>
                  <a:pt x="33790" y="142430"/>
                </a:cubicBezTo>
                <a:lnTo>
                  <a:pt x="108603" y="142430"/>
                </a:lnTo>
                <a:close/>
                <a:moveTo>
                  <a:pt x="106822" y="160234"/>
                </a:moveTo>
                <a:lnTo>
                  <a:pt x="35607" y="160234"/>
                </a:lnTo>
                <a:lnTo>
                  <a:pt x="35607" y="166168"/>
                </a:lnTo>
                <a:cubicBezTo>
                  <a:pt x="35607" y="182563"/>
                  <a:pt x="48886" y="195841"/>
                  <a:pt x="65280" y="195841"/>
                </a:cubicBezTo>
                <a:lnTo>
                  <a:pt x="77150" y="195841"/>
                </a:lnTo>
                <a:cubicBezTo>
                  <a:pt x="93544" y="195841"/>
                  <a:pt x="106822" y="182563"/>
                  <a:pt x="106822" y="166168"/>
                </a:cubicBezTo>
                <a:lnTo>
                  <a:pt x="106822" y="160234"/>
                </a:lnTo>
                <a:close/>
                <a:moveTo>
                  <a:pt x="68248" y="41542"/>
                </a:moveTo>
                <a:cubicBezTo>
                  <a:pt x="53485" y="41542"/>
                  <a:pt x="41542" y="53485"/>
                  <a:pt x="41542" y="68248"/>
                </a:cubicBezTo>
                <a:cubicBezTo>
                  <a:pt x="41542" y="73181"/>
                  <a:pt x="37573" y="77150"/>
                  <a:pt x="32640" y="77150"/>
                </a:cubicBezTo>
                <a:cubicBezTo>
                  <a:pt x="27707" y="77150"/>
                  <a:pt x="23738" y="73181"/>
                  <a:pt x="23738" y="68248"/>
                </a:cubicBezTo>
                <a:cubicBezTo>
                  <a:pt x="23738" y="43656"/>
                  <a:pt x="43656" y="23738"/>
                  <a:pt x="68248" y="23738"/>
                </a:cubicBezTo>
                <a:cubicBezTo>
                  <a:pt x="73181" y="23738"/>
                  <a:pt x="77150" y="27707"/>
                  <a:pt x="77150" y="32640"/>
                </a:cubicBezTo>
                <a:cubicBezTo>
                  <a:pt x="77150" y="37573"/>
                  <a:pt x="73181" y="41542"/>
                  <a:pt x="68248" y="41542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0" name="Text 48"/>
          <p:cNvSpPr/>
          <p:nvPr/>
        </p:nvSpPr>
        <p:spPr>
          <a:xfrm>
            <a:off x="7875385" y="4842617"/>
            <a:ext cx="1718654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Characteristics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52544" y="5260411"/>
            <a:ext cx="132935" cy="151925"/>
          </a:xfrm>
          <a:custGeom>
            <a:avLst/>
            <a:gdLst/>
            <a:ahLst/>
            <a:cxnLst/>
            <a:rect l="l" t="t" r="r" b="b"/>
            <a:pathLst>
              <a:path w="132935" h="151925">
                <a:moveTo>
                  <a:pt x="129018" y="20801"/>
                </a:moveTo>
                <a:cubicBezTo>
                  <a:pt x="133261" y="23887"/>
                  <a:pt x="134211" y="29821"/>
                  <a:pt x="131125" y="34064"/>
                </a:cubicBezTo>
                <a:lnTo>
                  <a:pt x="55162" y="138513"/>
                </a:lnTo>
                <a:cubicBezTo>
                  <a:pt x="53530" y="140768"/>
                  <a:pt x="51008" y="142163"/>
                  <a:pt x="48218" y="142400"/>
                </a:cubicBezTo>
                <a:cubicBezTo>
                  <a:pt x="45429" y="142638"/>
                  <a:pt x="42729" y="141599"/>
                  <a:pt x="40771" y="139641"/>
                </a:cubicBezTo>
                <a:lnTo>
                  <a:pt x="2789" y="101659"/>
                </a:lnTo>
                <a:cubicBezTo>
                  <a:pt x="-920" y="97950"/>
                  <a:pt x="-920" y="91927"/>
                  <a:pt x="2789" y="88218"/>
                </a:cubicBezTo>
                <a:cubicBezTo>
                  <a:pt x="6498" y="84508"/>
                  <a:pt x="12522" y="84508"/>
                  <a:pt x="16231" y="88218"/>
                </a:cubicBezTo>
                <a:lnTo>
                  <a:pt x="46349" y="118336"/>
                </a:lnTo>
                <a:lnTo>
                  <a:pt x="115784" y="22878"/>
                </a:lnTo>
                <a:cubicBezTo>
                  <a:pt x="118870" y="18635"/>
                  <a:pt x="124804" y="17685"/>
                  <a:pt x="129047" y="2077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2" name="Text 50"/>
          <p:cNvSpPr/>
          <p:nvPr/>
        </p:nvSpPr>
        <p:spPr>
          <a:xfrm>
            <a:off x="7789927" y="5222430"/>
            <a:ext cx="193704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Assumes linear relationships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552544" y="5564262"/>
            <a:ext cx="132935" cy="151925"/>
          </a:xfrm>
          <a:custGeom>
            <a:avLst/>
            <a:gdLst/>
            <a:ahLst/>
            <a:cxnLst/>
            <a:rect l="l" t="t" r="r" b="b"/>
            <a:pathLst>
              <a:path w="132935" h="151925">
                <a:moveTo>
                  <a:pt x="129018" y="20801"/>
                </a:moveTo>
                <a:cubicBezTo>
                  <a:pt x="133261" y="23887"/>
                  <a:pt x="134211" y="29821"/>
                  <a:pt x="131125" y="34064"/>
                </a:cubicBezTo>
                <a:lnTo>
                  <a:pt x="55162" y="138513"/>
                </a:lnTo>
                <a:cubicBezTo>
                  <a:pt x="53530" y="140768"/>
                  <a:pt x="51008" y="142163"/>
                  <a:pt x="48218" y="142400"/>
                </a:cubicBezTo>
                <a:cubicBezTo>
                  <a:pt x="45429" y="142638"/>
                  <a:pt x="42729" y="141599"/>
                  <a:pt x="40771" y="139641"/>
                </a:cubicBezTo>
                <a:lnTo>
                  <a:pt x="2789" y="101659"/>
                </a:lnTo>
                <a:cubicBezTo>
                  <a:pt x="-920" y="97950"/>
                  <a:pt x="-920" y="91927"/>
                  <a:pt x="2789" y="88218"/>
                </a:cubicBezTo>
                <a:cubicBezTo>
                  <a:pt x="6498" y="84508"/>
                  <a:pt x="12522" y="84508"/>
                  <a:pt x="16231" y="88218"/>
                </a:cubicBezTo>
                <a:lnTo>
                  <a:pt x="46349" y="118336"/>
                </a:lnTo>
                <a:lnTo>
                  <a:pt x="115784" y="22878"/>
                </a:lnTo>
                <a:cubicBezTo>
                  <a:pt x="118870" y="18635"/>
                  <a:pt x="124804" y="17685"/>
                  <a:pt x="129047" y="2077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4" name="Text 52"/>
          <p:cNvSpPr/>
          <p:nvPr/>
        </p:nvSpPr>
        <p:spPr>
          <a:xfrm>
            <a:off x="7789927" y="5526280"/>
            <a:ext cx="1823103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Predicts continuous values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552544" y="5868112"/>
            <a:ext cx="132935" cy="151925"/>
          </a:xfrm>
          <a:custGeom>
            <a:avLst/>
            <a:gdLst/>
            <a:ahLst/>
            <a:cxnLst/>
            <a:rect l="l" t="t" r="r" b="b"/>
            <a:pathLst>
              <a:path w="132935" h="151925">
                <a:moveTo>
                  <a:pt x="129018" y="20801"/>
                </a:moveTo>
                <a:cubicBezTo>
                  <a:pt x="133261" y="23887"/>
                  <a:pt x="134211" y="29821"/>
                  <a:pt x="131125" y="34064"/>
                </a:cubicBezTo>
                <a:lnTo>
                  <a:pt x="55162" y="138513"/>
                </a:lnTo>
                <a:cubicBezTo>
                  <a:pt x="53530" y="140768"/>
                  <a:pt x="51008" y="142163"/>
                  <a:pt x="48218" y="142400"/>
                </a:cubicBezTo>
                <a:cubicBezTo>
                  <a:pt x="45429" y="142638"/>
                  <a:pt x="42729" y="141599"/>
                  <a:pt x="40771" y="139641"/>
                </a:cubicBezTo>
                <a:lnTo>
                  <a:pt x="2789" y="101659"/>
                </a:lnTo>
                <a:cubicBezTo>
                  <a:pt x="-920" y="97950"/>
                  <a:pt x="-920" y="91927"/>
                  <a:pt x="2789" y="88218"/>
                </a:cubicBezTo>
                <a:cubicBezTo>
                  <a:pt x="6498" y="84508"/>
                  <a:pt x="12522" y="84508"/>
                  <a:pt x="16231" y="88218"/>
                </a:cubicBezTo>
                <a:lnTo>
                  <a:pt x="46349" y="118336"/>
                </a:lnTo>
                <a:lnTo>
                  <a:pt x="115784" y="22878"/>
                </a:lnTo>
                <a:cubicBezTo>
                  <a:pt x="118870" y="18635"/>
                  <a:pt x="124804" y="17685"/>
                  <a:pt x="129047" y="2077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6" name="Text 54"/>
          <p:cNvSpPr/>
          <p:nvPr/>
        </p:nvSpPr>
        <p:spPr>
          <a:xfrm>
            <a:off x="7789927" y="5830131"/>
            <a:ext cx="2212411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Minimizes sum of squared errors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552544" y="6171963"/>
            <a:ext cx="132935" cy="151925"/>
          </a:xfrm>
          <a:custGeom>
            <a:avLst/>
            <a:gdLst/>
            <a:ahLst/>
            <a:cxnLst/>
            <a:rect l="l" t="t" r="r" b="b"/>
            <a:pathLst>
              <a:path w="132935" h="151925">
                <a:moveTo>
                  <a:pt x="129018" y="20801"/>
                </a:moveTo>
                <a:cubicBezTo>
                  <a:pt x="133261" y="23887"/>
                  <a:pt x="134211" y="29821"/>
                  <a:pt x="131125" y="34064"/>
                </a:cubicBezTo>
                <a:lnTo>
                  <a:pt x="55162" y="138513"/>
                </a:lnTo>
                <a:cubicBezTo>
                  <a:pt x="53530" y="140768"/>
                  <a:pt x="51008" y="142163"/>
                  <a:pt x="48218" y="142400"/>
                </a:cubicBezTo>
                <a:cubicBezTo>
                  <a:pt x="45429" y="142638"/>
                  <a:pt x="42729" y="141599"/>
                  <a:pt x="40771" y="139641"/>
                </a:cubicBezTo>
                <a:lnTo>
                  <a:pt x="2789" y="101659"/>
                </a:lnTo>
                <a:cubicBezTo>
                  <a:pt x="-920" y="97950"/>
                  <a:pt x="-920" y="91927"/>
                  <a:pt x="2789" y="88218"/>
                </a:cubicBezTo>
                <a:cubicBezTo>
                  <a:pt x="6498" y="84508"/>
                  <a:pt x="12522" y="84508"/>
                  <a:pt x="16231" y="88218"/>
                </a:cubicBezTo>
                <a:lnTo>
                  <a:pt x="46349" y="118336"/>
                </a:lnTo>
                <a:lnTo>
                  <a:pt x="115784" y="22878"/>
                </a:lnTo>
                <a:cubicBezTo>
                  <a:pt x="118870" y="18635"/>
                  <a:pt x="124804" y="17685"/>
                  <a:pt x="129047" y="20771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58" name="Text 56"/>
          <p:cNvSpPr/>
          <p:nvPr/>
        </p:nvSpPr>
        <p:spPr>
          <a:xfrm>
            <a:off x="7789927" y="6133981"/>
            <a:ext cx="1823103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Highly interpretable model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9116" y="359116"/>
            <a:ext cx="359116" cy="359116"/>
          </a:xfrm>
          <a:custGeom>
            <a:avLst/>
            <a:gdLst/>
            <a:ahLst/>
            <a:cxnLst/>
            <a:rect l="l" t="t" r="r" b="b"/>
            <a:pathLst>
              <a:path w="359116" h="359116">
                <a:moveTo>
                  <a:pt x="71823" y="0"/>
                </a:moveTo>
                <a:lnTo>
                  <a:pt x="287293" y="0"/>
                </a:lnTo>
                <a:cubicBezTo>
                  <a:pt x="326960" y="0"/>
                  <a:pt x="359116" y="32156"/>
                  <a:pt x="359116" y="71823"/>
                </a:cubicBezTo>
                <a:lnTo>
                  <a:pt x="359116" y="287293"/>
                </a:lnTo>
                <a:cubicBezTo>
                  <a:pt x="359116" y="326960"/>
                  <a:pt x="326960" y="359116"/>
                  <a:pt x="287293" y="359116"/>
                </a:cubicBezTo>
                <a:lnTo>
                  <a:pt x="71823" y="359116"/>
                </a:lnTo>
                <a:cubicBezTo>
                  <a:pt x="32156" y="359116"/>
                  <a:pt x="0" y="326960"/>
                  <a:pt x="0" y="28729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45061" y="412984"/>
            <a:ext cx="269337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25968" y="430940"/>
            <a:ext cx="177762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spc="57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Regression Modeling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9116" y="790056"/>
            <a:ext cx="11635370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45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Linear Regression: Performance Metrics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9116" y="1256907"/>
            <a:ext cx="718233" cy="35912"/>
          </a:xfrm>
          <a:custGeom>
            <a:avLst/>
            <a:gdLst/>
            <a:ahLst/>
            <a:cxnLst/>
            <a:rect l="l" t="t" r="r" b="b"/>
            <a:pathLst>
              <a:path w="718233" h="35912">
                <a:moveTo>
                  <a:pt x="0" y="0"/>
                </a:moveTo>
                <a:lnTo>
                  <a:pt x="718233" y="0"/>
                </a:lnTo>
                <a:lnTo>
                  <a:pt x="718233" y="35912"/>
                </a:lnTo>
                <a:lnTo>
                  <a:pt x="0" y="35912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62109" y="1475370"/>
            <a:ext cx="5644112" cy="2268418"/>
          </a:xfrm>
          <a:custGeom>
            <a:avLst/>
            <a:gdLst/>
            <a:ahLst/>
            <a:cxnLst/>
            <a:rect l="l" t="t" r="r" b="b"/>
            <a:pathLst>
              <a:path w="5644112" h="2268418">
                <a:moveTo>
                  <a:pt x="107727" y="0"/>
                </a:moveTo>
                <a:lnTo>
                  <a:pt x="5536385" y="0"/>
                </a:lnTo>
                <a:cubicBezTo>
                  <a:pt x="5595881" y="0"/>
                  <a:pt x="5644112" y="48231"/>
                  <a:pt x="5644112" y="107727"/>
                </a:cubicBezTo>
                <a:lnTo>
                  <a:pt x="5644112" y="2160691"/>
                </a:lnTo>
                <a:cubicBezTo>
                  <a:pt x="5644112" y="2220187"/>
                  <a:pt x="5595881" y="2268418"/>
                  <a:pt x="5536385" y="2268418"/>
                </a:cubicBezTo>
                <a:lnTo>
                  <a:pt x="107727" y="2268418"/>
                </a:lnTo>
                <a:cubicBezTo>
                  <a:pt x="48231" y="2268418"/>
                  <a:pt x="0" y="2220187"/>
                  <a:pt x="0" y="2160691"/>
                </a:cubicBezTo>
                <a:lnTo>
                  <a:pt x="0" y="107727"/>
                </a:lnTo>
                <a:cubicBezTo>
                  <a:pt x="0" y="48231"/>
                  <a:pt x="48231" y="0"/>
                  <a:pt x="10772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3D8B75">
                  <a:alpha val="5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80571" y="1729744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107735" y="0"/>
                </a:moveTo>
                <a:lnTo>
                  <a:pt x="323205" y="0"/>
                </a:lnTo>
                <a:cubicBezTo>
                  <a:pt x="382705" y="0"/>
                  <a:pt x="430940" y="48235"/>
                  <a:pt x="430940" y="107735"/>
                </a:cubicBezTo>
                <a:lnTo>
                  <a:pt x="430940" y="323205"/>
                </a:lnTo>
                <a:cubicBezTo>
                  <a:pt x="430940" y="382705"/>
                  <a:pt x="382705" y="430940"/>
                  <a:pt x="323205" y="430940"/>
                </a:cubicBezTo>
                <a:lnTo>
                  <a:pt x="107735" y="430940"/>
                </a:lnTo>
                <a:cubicBezTo>
                  <a:pt x="48235" y="430940"/>
                  <a:pt x="0" y="382705"/>
                  <a:pt x="0" y="323205"/>
                </a:cubicBezTo>
                <a:lnTo>
                  <a:pt x="0" y="107735"/>
                </a:lnTo>
                <a:cubicBezTo>
                  <a:pt x="0" y="48274"/>
                  <a:pt x="48274" y="0"/>
                  <a:pt x="107735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Shape 7"/>
          <p:cNvSpPr/>
          <p:nvPr/>
        </p:nvSpPr>
        <p:spPr>
          <a:xfrm>
            <a:off x="728707" y="1855435"/>
            <a:ext cx="134669" cy="179558"/>
          </a:xfrm>
          <a:custGeom>
            <a:avLst/>
            <a:gdLst/>
            <a:ahLst/>
            <a:cxnLst/>
            <a:rect l="l" t="t" r="r" b="b"/>
            <a:pathLst>
              <a:path w="134669" h="179558">
                <a:moveTo>
                  <a:pt x="22445" y="0"/>
                </a:moveTo>
                <a:cubicBezTo>
                  <a:pt x="10065" y="0"/>
                  <a:pt x="0" y="10065"/>
                  <a:pt x="0" y="22445"/>
                </a:cubicBezTo>
                <a:lnTo>
                  <a:pt x="0" y="157113"/>
                </a:lnTo>
                <a:cubicBezTo>
                  <a:pt x="0" y="169493"/>
                  <a:pt x="10065" y="179558"/>
                  <a:pt x="22445" y="179558"/>
                </a:cubicBezTo>
                <a:lnTo>
                  <a:pt x="112224" y="179558"/>
                </a:lnTo>
                <a:cubicBezTo>
                  <a:pt x="124604" y="179558"/>
                  <a:pt x="134669" y="169493"/>
                  <a:pt x="134669" y="157113"/>
                </a:cubicBezTo>
                <a:lnTo>
                  <a:pt x="134669" y="22445"/>
                </a:lnTo>
                <a:cubicBezTo>
                  <a:pt x="134669" y="10065"/>
                  <a:pt x="124604" y="0"/>
                  <a:pt x="112224" y="0"/>
                </a:cubicBezTo>
                <a:lnTo>
                  <a:pt x="22445" y="0"/>
                </a:lnTo>
                <a:close/>
                <a:moveTo>
                  <a:pt x="33667" y="22445"/>
                </a:moveTo>
                <a:lnTo>
                  <a:pt x="101001" y="22445"/>
                </a:lnTo>
                <a:cubicBezTo>
                  <a:pt x="107209" y="22445"/>
                  <a:pt x="112224" y="27460"/>
                  <a:pt x="112224" y="33667"/>
                </a:cubicBezTo>
                <a:lnTo>
                  <a:pt x="112224" y="44890"/>
                </a:lnTo>
                <a:cubicBezTo>
                  <a:pt x="112224" y="51097"/>
                  <a:pt x="107209" y="56112"/>
                  <a:pt x="101001" y="56112"/>
                </a:cubicBezTo>
                <a:lnTo>
                  <a:pt x="33667" y="56112"/>
                </a:lnTo>
                <a:cubicBezTo>
                  <a:pt x="27460" y="56112"/>
                  <a:pt x="22445" y="51097"/>
                  <a:pt x="22445" y="44890"/>
                </a:cubicBezTo>
                <a:lnTo>
                  <a:pt x="22445" y="33667"/>
                </a:lnTo>
                <a:cubicBezTo>
                  <a:pt x="22445" y="27460"/>
                  <a:pt x="27460" y="22445"/>
                  <a:pt x="33667" y="22445"/>
                </a:cubicBezTo>
                <a:close/>
                <a:moveTo>
                  <a:pt x="39278" y="81362"/>
                </a:moveTo>
                <a:cubicBezTo>
                  <a:pt x="39278" y="86008"/>
                  <a:pt x="35507" y="89779"/>
                  <a:pt x="30862" y="89779"/>
                </a:cubicBezTo>
                <a:cubicBezTo>
                  <a:pt x="26216" y="89779"/>
                  <a:pt x="22445" y="86008"/>
                  <a:pt x="22445" y="81362"/>
                </a:cubicBezTo>
                <a:cubicBezTo>
                  <a:pt x="22445" y="76717"/>
                  <a:pt x="26216" y="72946"/>
                  <a:pt x="30862" y="72946"/>
                </a:cubicBezTo>
                <a:cubicBezTo>
                  <a:pt x="35507" y="72946"/>
                  <a:pt x="39278" y="76717"/>
                  <a:pt x="39278" y="81362"/>
                </a:cubicBezTo>
                <a:close/>
                <a:moveTo>
                  <a:pt x="67334" y="89779"/>
                </a:moveTo>
                <a:cubicBezTo>
                  <a:pt x="62689" y="89779"/>
                  <a:pt x="58918" y="86008"/>
                  <a:pt x="58918" y="81362"/>
                </a:cubicBezTo>
                <a:cubicBezTo>
                  <a:pt x="58918" y="76717"/>
                  <a:pt x="62689" y="72946"/>
                  <a:pt x="67334" y="72946"/>
                </a:cubicBezTo>
                <a:cubicBezTo>
                  <a:pt x="71980" y="72946"/>
                  <a:pt x="75751" y="76717"/>
                  <a:pt x="75751" y="81362"/>
                </a:cubicBezTo>
                <a:cubicBezTo>
                  <a:pt x="75751" y="86008"/>
                  <a:pt x="71980" y="89779"/>
                  <a:pt x="67334" y="89779"/>
                </a:cubicBezTo>
                <a:close/>
                <a:moveTo>
                  <a:pt x="112224" y="81362"/>
                </a:moveTo>
                <a:cubicBezTo>
                  <a:pt x="112224" y="86008"/>
                  <a:pt x="108452" y="89779"/>
                  <a:pt x="103807" y="89779"/>
                </a:cubicBezTo>
                <a:cubicBezTo>
                  <a:pt x="99162" y="89779"/>
                  <a:pt x="95390" y="86008"/>
                  <a:pt x="95390" y="81362"/>
                </a:cubicBezTo>
                <a:cubicBezTo>
                  <a:pt x="95390" y="76717"/>
                  <a:pt x="99162" y="72946"/>
                  <a:pt x="103807" y="72946"/>
                </a:cubicBezTo>
                <a:cubicBezTo>
                  <a:pt x="108452" y="72946"/>
                  <a:pt x="112224" y="76717"/>
                  <a:pt x="112224" y="81362"/>
                </a:cubicBezTo>
                <a:close/>
                <a:moveTo>
                  <a:pt x="30862" y="123446"/>
                </a:moveTo>
                <a:cubicBezTo>
                  <a:pt x="26216" y="123446"/>
                  <a:pt x="22445" y="119675"/>
                  <a:pt x="22445" y="115029"/>
                </a:cubicBezTo>
                <a:cubicBezTo>
                  <a:pt x="22445" y="110384"/>
                  <a:pt x="26216" y="106613"/>
                  <a:pt x="30862" y="106613"/>
                </a:cubicBezTo>
                <a:cubicBezTo>
                  <a:pt x="35507" y="106613"/>
                  <a:pt x="39278" y="110384"/>
                  <a:pt x="39278" y="115029"/>
                </a:cubicBezTo>
                <a:cubicBezTo>
                  <a:pt x="39278" y="119675"/>
                  <a:pt x="35507" y="123446"/>
                  <a:pt x="30862" y="123446"/>
                </a:cubicBezTo>
                <a:close/>
                <a:moveTo>
                  <a:pt x="75751" y="115029"/>
                </a:moveTo>
                <a:cubicBezTo>
                  <a:pt x="75751" y="119675"/>
                  <a:pt x="71980" y="123446"/>
                  <a:pt x="67334" y="123446"/>
                </a:cubicBezTo>
                <a:cubicBezTo>
                  <a:pt x="62689" y="123446"/>
                  <a:pt x="58918" y="119675"/>
                  <a:pt x="58918" y="115029"/>
                </a:cubicBezTo>
                <a:cubicBezTo>
                  <a:pt x="58918" y="110384"/>
                  <a:pt x="62689" y="106613"/>
                  <a:pt x="67334" y="106613"/>
                </a:cubicBezTo>
                <a:cubicBezTo>
                  <a:pt x="71980" y="106613"/>
                  <a:pt x="75751" y="110384"/>
                  <a:pt x="75751" y="115029"/>
                </a:cubicBezTo>
                <a:close/>
                <a:moveTo>
                  <a:pt x="103807" y="123446"/>
                </a:moveTo>
                <a:cubicBezTo>
                  <a:pt x="99162" y="123446"/>
                  <a:pt x="95390" y="119675"/>
                  <a:pt x="95390" y="115029"/>
                </a:cubicBezTo>
                <a:cubicBezTo>
                  <a:pt x="95390" y="110384"/>
                  <a:pt x="99162" y="106613"/>
                  <a:pt x="103807" y="106613"/>
                </a:cubicBezTo>
                <a:cubicBezTo>
                  <a:pt x="108452" y="106613"/>
                  <a:pt x="112224" y="110384"/>
                  <a:pt x="112224" y="115029"/>
                </a:cubicBezTo>
                <a:cubicBezTo>
                  <a:pt x="112224" y="119675"/>
                  <a:pt x="108452" y="123446"/>
                  <a:pt x="103807" y="123446"/>
                </a:cubicBezTo>
                <a:close/>
                <a:moveTo>
                  <a:pt x="22445" y="148697"/>
                </a:moveTo>
                <a:cubicBezTo>
                  <a:pt x="22445" y="144032"/>
                  <a:pt x="26197" y="140280"/>
                  <a:pt x="30862" y="140280"/>
                </a:cubicBezTo>
                <a:lnTo>
                  <a:pt x="70140" y="140280"/>
                </a:lnTo>
                <a:cubicBezTo>
                  <a:pt x="74804" y="140280"/>
                  <a:pt x="78557" y="144032"/>
                  <a:pt x="78557" y="148697"/>
                </a:cubicBezTo>
                <a:cubicBezTo>
                  <a:pt x="78557" y="153361"/>
                  <a:pt x="74804" y="157113"/>
                  <a:pt x="70140" y="157113"/>
                </a:cubicBezTo>
                <a:lnTo>
                  <a:pt x="30862" y="157113"/>
                </a:lnTo>
                <a:cubicBezTo>
                  <a:pt x="26197" y="157113"/>
                  <a:pt x="22445" y="153361"/>
                  <a:pt x="22445" y="148697"/>
                </a:cubicBezTo>
                <a:close/>
                <a:moveTo>
                  <a:pt x="103807" y="140280"/>
                </a:moveTo>
                <a:cubicBezTo>
                  <a:pt x="108471" y="140280"/>
                  <a:pt x="112224" y="144032"/>
                  <a:pt x="112224" y="148697"/>
                </a:cubicBezTo>
                <a:cubicBezTo>
                  <a:pt x="112224" y="153361"/>
                  <a:pt x="108471" y="157113"/>
                  <a:pt x="103807" y="157113"/>
                </a:cubicBezTo>
                <a:cubicBezTo>
                  <a:pt x="99143" y="157113"/>
                  <a:pt x="95390" y="153361"/>
                  <a:pt x="95390" y="148697"/>
                </a:cubicBezTo>
                <a:cubicBezTo>
                  <a:pt x="95390" y="144032"/>
                  <a:pt x="99143" y="140280"/>
                  <a:pt x="103807" y="14028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Text 8"/>
          <p:cNvSpPr/>
          <p:nvPr/>
        </p:nvSpPr>
        <p:spPr>
          <a:xfrm>
            <a:off x="1119246" y="1693833"/>
            <a:ext cx="1382598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19246" y="1981126"/>
            <a:ext cx="1346686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 Absolute Error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0571" y="2340242"/>
            <a:ext cx="5207187" cy="574586"/>
          </a:xfrm>
          <a:custGeom>
            <a:avLst/>
            <a:gdLst/>
            <a:ahLst/>
            <a:cxnLst/>
            <a:rect l="l" t="t" r="r" b="b"/>
            <a:pathLst>
              <a:path w="5207187" h="574586">
                <a:moveTo>
                  <a:pt x="71823" y="0"/>
                </a:moveTo>
                <a:lnTo>
                  <a:pt x="5135364" y="0"/>
                </a:lnTo>
                <a:cubicBezTo>
                  <a:pt x="5175031" y="0"/>
                  <a:pt x="5207187" y="32156"/>
                  <a:pt x="5207187" y="71823"/>
                </a:cubicBezTo>
                <a:lnTo>
                  <a:pt x="5207187" y="502763"/>
                </a:lnTo>
                <a:cubicBezTo>
                  <a:pt x="5207187" y="542430"/>
                  <a:pt x="5175031" y="574586"/>
                  <a:pt x="5135364" y="574586"/>
                </a:cubicBezTo>
                <a:lnTo>
                  <a:pt x="71823" y="574586"/>
                </a:lnTo>
                <a:cubicBezTo>
                  <a:pt x="32156" y="574586"/>
                  <a:pt x="0" y="542430"/>
                  <a:pt x="0" y="50276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70351" y="2483889"/>
            <a:ext cx="502762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MAE = 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1/n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Σ|y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ŷ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|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0571" y="3058475"/>
            <a:ext cx="5279010" cy="46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the average magnitude of errors in a set of predictions, without considering their direction.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 to outliers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as it uses absolute differences.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89707" y="1475370"/>
            <a:ext cx="5644112" cy="2268418"/>
          </a:xfrm>
          <a:custGeom>
            <a:avLst/>
            <a:gdLst/>
            <a:ahLst/>
            <a:cxnLst/>
            <a:rect l="l" t="t" r="r" b="b"/>
            <a:pathLst>
              <a:path w="5644112" h="2268418">
                <a:moveTo>
                  <a:pt x="107727" y="0"/>
                </a:moveTo>
                <a:lnTo>
                  <a:pt x="5536385" y="0"/>
                </a:lnTo>
                <a:cubicBezTo>
                  <a:pt x="5595881" y="0"/>
                  <a:pt x="5644112" y="48231"/>
                  <a:pt x="5644112" y="107727"/>
                </a:cubicBezTo>
                <a:lnTo>
                  <a:pt x="5644112" y="2160691"/>
                </a:lnTo>
                <a:cubicBezTo>
                  <a:pt x="5644112" y="2220187"/>
                  <a:pt x="5595881" y="2268418"/>
                  <a:pt x="5536385" y="2268418"/>
                </a:cubicBezTo>
                <a:lnTo>
                  <a:pt x="107727" y="2268418"/>
                </a:lnTo>
                <a:cubicBezTo>
                  <a:pt x="48231" y="2268418"/>
                  <a:pt x="0" y="2220187"/>
                  <a:pt x="0" y="2160691"/>
                </a:cubicBezTo>
                <a:lnTo>
                  <a:pt x="0" y="107727"/>
                </a:lnTo>
                <a:cubicBezTo>
                  <a:pt x="0" y="48231"/>
                  <a:pt x="48231" y="0"/>
                  <a:pt x="107727" y="0"/>
                </a:cubicBezTo>
                <a:close/>
              </a:path>
            </a:pathLst>
          </a:custGeom>
          <a:gradFill rotWithShape="1" flip="none">
            <a:gsLst>
              <a:gs pos="0">
                <a:srgbClr val="C9A86A">
                  <a:alpha val="20000"/>
                </a:srgbClr>
              </a:gs>
              <a:gs pos="100000">
                <a:srgbClr val="C9A86A">
                  <a:alpha val="5000"/>
                </a:srgbClr>
              </a:gs>
            </a:gsLst>
            <a:lin ang="2700000" scaled="1"/>
          </a:gradFill>
          <a:ln w="8467">
            <a:solidFill>
              <a:srgbClr val="C9A86A">
                <a:alpha val="40000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408170" y="1729744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107735" y="0"/>
                </a:moveTo>
                <a:lnTo>
                  <a:pt x="323205" y="0"/>
                </a:lnTo>
                <a:cubicBezTo>
                  <a:pt x="382705" y="0"/>
                  <a:pt x="430940" y="48235"/>
                  <a:pt x="430940" y="107735"/>
                </a:cubicBezTo>
                <a:lnTo>
                  <a:pt x="430940" y="323205"/>
                </a:lnTo>
                <a:cubicBezTo>
                  <a:pt x="430940" y="382705"/>
                  <a:pt x="382705" y="430940"/>
                  <a:pt x="323205" y="430940"/>
                </a:cubicBezTo>
                <a:lnTo>
                  <a:pt x="107735" y="430940"/>
                </a:lnTo>
                <a:cubicBezTo>
                  <a:pt x="48235" y="430940"/>
                  <a:pt x="0" y="382705"/>
                  <a:pt x="0" y="323205"/>
                </a:cubicBezTo>
                <a:lnTo>
                  <a:pt x="0" y="107735"/>
                </a:lnTo>
                <a:cubicBezTo>
                  <a:pt x="0" y="48274"/>
                  <a:pt x="48274" y="0"/>
                  <a:pt x="107735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7" name="Shape 15"/>
          <p:cNvSpPr/>
          <p:nvPr/>
        </p:nvSpPr>
        <p:spPr>
          <a:xfrm>
            <a:off x="6522638" y="1855435"/>
            <a:ext cx="202003" cy="179558"/>
          </a:xfrm>
          <a:custGeom>
            <a:avLst/>
            <a:gdLst/>
            <a:ahLst/>
            <a:cxnLst/>
            <a:rect l="l" t="t" r="r" b="b"/>
            <a:pathLst>
              <a:path w="202003" h="179558">
                <a:moveTo>
                  <a:pt x="190781" y="11222"/>
                </a:moveTo>
                <a:cubicBezTo>
                  <a:pt x="190781" y="7330"/>
                  <a:pt x="188782" y="3717"/>
                  <a:pt x="185450" y="1683"/>
                </a:cubicBezTo>
                <a:cubicBezTo>
                  <a:pt x="182118" y="-351"/>
                  <a:pt x="178015" y="-561"/>
                  <a:pt x="174543" y="1192"/>
                </a:cubicBezTo>
                <a:lnTo>
                  <a:pt x="163321" y="6804"/>
                </a:lnTo>
                <a:cubicBezTo>
                  <a:pt x="157780" y="9574"/>
                  <a:pt x="155535" y="16308"/>
                  <a:pt x="158306" y="21849"/>
                </a:cubicBezTo>
                <a:cubicBezTo>
                  <a:pt x="160270" y="25776"/>
                  <a:pt x="164233" y="28056"/>
                  <a:pt x="168336" y="28056"/>
                </a:cubicBezTo>
                <a:lnTo>
                  <a:pt x="168336" y="56112"/>
                </a:lnTo>
                <a:cubicBezTo>
                  <a:pt x="162128" y="56112"/>
                  <a:pt x="157113" y="61127"/>
                  <a:pt x="157113" y="67334"/>
                </a:cubicBezTo>
                <a:cubicBezTo>
                  <a:pt x="157113" y="73542"/>
                  <a:pt x="162128" y="78557"/>
                  <a:pt x="168336" y="78557"/>
                </a:cubicBezTo>
                <a:lnTo>
                  <a:pt x="190781" y="78557"/>
                </a:lnTo>
                <a:cubicBezTo>
                  <a:pt x="196988" y="78557"/>
                  <a:pt x="202003" y="73542"/>
                  <a:pt x="202003" y="67334"/>
                </a:cubicBezTo>
                <a:cubicBezTo>
                  <a:pt x="202003" y="61127"/>
                  <a:pt x="196988" y="56112"/>
                  <a:pt x="190781" y="56112"/>
                </a:cubicBezTo>
                <a:lnTo>
                  <a:pt x="190781" y="11222"/>
                </a:lnTo>
                <a:close/>
                <a:moveTo>
                  <a:pt x="33667" y="22445"/>
                </a:moveTo>
                <a:cubicBezTo>
                  <a:pt x="27460" y="22445"/>
                  <a:pt x="22445" y="27460"/>
                  <a:pt x="22445" y="33667"/>
                </a:cubicBezTo>
                <a:cubicBezTo>
                  <a:pt x="22445" y="39875"/>
                  <a:pt x="27460" y="44890"/>
                  <a:pt x="33667" y="44890"/>
                </a:cubicBezTo>
                <a:lnTo>
                  <a:pt x="39033" y="44890"/>
                </a:lnTo>
                <a:lnTo>
                  <a:pt x="70456" y="89779"/>
                </a:lnTo>
                <a:lnTo>
                  <a:pt x="39033" y="134669"/>
                </a:lnTo>
                <a:lnTo>
                  <a:pt x="33667" y="134669"/>
                </a:lnTo>
                <a:cubicBezTo>
                  <a:pt x="27460" y="134669"/>
                  <a:pt x="22445" y="139684"/>
                  <a:pt x="22445" y="145891"/>
                </a:cubicBezTo>
                <a:cubicBezTo>
                  <a:pt x="22445" y="152098"/>
                  <a:pt x="27460" y="157113"/>
                  <a:pt x="33667" y="157113"/>
                </a:cubicBezTo>
                <a:lnTo>
                  <a:pt x="44890" y="157113"/>
                </a:lnTo>
                <a:cubicBezTo>
                  <a:pt x="48537" y="157113"/>
                  <a:pt x="51974" y="155325"/>
                  <a:pt x="54078" y="152344"/>
                </a:cubicBezTo>
                <a:lnTo>
                  <a:pt x="84168" y="109348"/>
                </a:lnTo>
                <a:lnTo>
                  <a:pt x="114258" y="152344"/>
                </a:lnTo>
                <a:cubicBezTo>
                  <a:pt x="116362" y="155360"/>
                  <a:pt x="119799" y="157113"/>
                  <a:pt x="123446" y="157113"/>
                </a:cubicBezTo>
                <a:lnTo>
                  <a:pt x="134669" y="157113"/>
                </a:lnTo>
                <a:cubicBezTo>
                  <a:pt x="140876" y="157113"/>
                  <a:pt x="145891" y="152098"/>
                  <a:pt x="145891" y="145891"/>
                </a:cubicBezTo>
                <a:cubicBezTo>
                  <a:pt x="145891" y="139684"/>
                  <a:pt x="140876" y="134669"/>
                  <a:pt x="134669" y="134669"/>
                </a:cubicBezTo>
                <a:lnTo>
                  <a:pt x="129303" y="134669"/>
                </a:lnTo>
                <a:lnTo>
                  <a:pt x="97880" y="89779"/>
                </a:lnTo>
                <a:lnTo>
                  <a:pt x="129303" y="44890"/>
                </a:lnTo>
                <a:lnTo>
                  <a:pt x="134669" y="44890"/>
                </a:lnTo>
                <a:cubicBezTo>
                  <a:pt x="140876" y="44890"/>
                  <a:pt x="145891" y="39875"/>
                  <a:pt x="145891" y="33667"/>
                </a:cubicBezTo>
                <a:cubicBezTo>
                  <a:pt x="145891" y="27460"/>
                  <a:pt x="140876" y="22445"/>
                  <a:pt x="134669" y="22445"/>
                </a:cubicBezTo>
                <a:lnTo>
                  <a:pt x="123446" y="22445"/>
                </a:lnTo>
                <a:cubicBezTo>
                  <a:pt x="119799" y="22445"/>
                  <a:pt x="116362" y="24233"/>
                  <a:pt x="114258" y="27214"/>
                </a:cubicBezTo>
                <a:lnTo>
                  <a:pt x="84168" y="70210"/>
                </a:lnTo>
                <a:lnTo>
                  <a:pt x="54078" y="27214"/>
                </a:lnTo>
                <a:cubicBezTo>
                  <a:pt x="51974" y="24233"/>
                  <a:pt x="48537" y="22445"/>
                  <a:pt x="44890" y="22445"/>
                </a:cubicBezTo>
                <a:lnTo>
                  <a:pt x="33667" y="22445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Text 16"/>
          <p:cNvSpPr/>
          <p:nvPr/>
        </p:nvSpPr>
        <p:spPr>
          <a:xfrm>
            <a:off x="6946844" y="1693833"/>
            <a:ext cx="1355664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MSE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946844" y="1981126"/>
            <a:ext cx="1319753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 Squared Error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08170" y="2340242"/>
            <a:ext cx="5207187" cy="574586"/>
          </a:xfrm>
          <a:custGeom>
            <a:avLst/>
            <a:gdLst/>
            <a:ahLst/>
            <a:cxnLst/>
            <a:rect l="l" t="t" r="r" b="b"/>
            <a:pathLst>
              <a:path w="5207187" h="574586">
                <a:moveTo>
                  <a:pt x="71823" y="0"/>
                </a:moveTo>
                <a:lnTo>
                  <a:pt x="5135364" y="0"/>
                </a:lnTo>
                <a:cubicBezTo>
                  <a:pt x="5175031" y="0"/>
                  <a:pt x="5207187" y="32156"/>
                  <a:pt x="5207187" y="71823"/>
                </a:cubicBezTo>
                <a:lnTo>
                  <a:pt x="5207187" y="502763"/>
                </a:lnTo>
                <a:cubicBezTo>
                  <a:pt x="5207187" y="542430"/>
                  <a:pt x="5175031" y="574586"/>
                  <a:pt x="5135364" y="574586"/>
                </a:cubicBezTo>
                <a:lnTo>
                  <a:pt x="71823" y="574586"/>
                </a:lnTo>
                <a:cubicBezTo>
                  <a:pt x="32156" y="574586"/>
                  <a:pt x="0" y="542430"/>
                  <a:pt x="0" y="50276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497949" y="2483889"/>
            <a:ext cx="502762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MSE = 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1/n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Σ(y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ŷ</a:t>
            </a:r>
            <a:pPr algn="ctr">
              <a:lnSpc>
                <a:spcPct val="110000"/>
              </a:lnSpc>
            </a:pPr>
            <a:r>
              <a:rPr lang="en-US" sz="1272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)²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08170" y="3058475"/>
            <a:ext cx="5279010" cy="46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the average of the squares of the errors.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Penalizes larger errors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more heavily due to squaring, making it sensitive to outliers.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62109" y="3929333"/>
            <a:ext cx="5644112" cy="2268418"/>
          </a:xfrm>
          <a:custGeom>
            <a:avLst/>
            <a:gdLst/>
            <a:ahLst/>
            <a:cxnLst/>
            <a:rect l="l" t="t" r="r" b="b"/>
            <a:pathLst>
              <a:path w="5644112" h="2268418">
                <a:moveTo>
                  <a:pt x="107727" y="0"/>
                </a:moveTo>
                <a:lnTo>
                  <a:pt x="5536385" y="0"/>
                </a:lnTo>
                <a:cubicBezTo>
                  <a:pt x="5595881" y="0"/>
                  <a:pt x="5644112" y="48231"/>
                  <a:pt x="5644112" y="107727"/>
                </a:cubicBezTo>
                <a:lnTo>
                  <a:pt x="5644112" y="2160691"/>
                </a:lnTo>
                <a:cubicBezTo>
                  <a:pt x="5644112" y="2220187"/>
                  <a:pt x="5595881" y="2268418"/>
                  <a:pt x="5536385" y="2268418"/>
                </a:cubicBezTo>
                <a:lnTo>
                  <a:pt x="107727" y="2268418"/>
                </a:lnTo>
                <a:cubicBezTo>
                  <a:pt x="48231" y="2268418"/>
                  <a:pt x="0" y="2220187"/>
                  <a:pt x="0" y="2160691"/>
                </a:cubicBezTo>
                <a:lnTo>
                  <a:pt x="0" y="107727"/>
                </a:lnTo>
                <a:cubicBezTo>
                  <a:pt x="0" y="48231"/>
                  <a:pt x="48231" y="0"/>
                  <a:pt x="107727" y="0"/>
                </a:cubicBezTo>
                <a:close/>
              </a:path>
            </a:pathLst>
          </a:custGeom>
          <a:gradFill rotWithShape="1" flip="none">
            <a:gsLst>
              <a:gs pos="0">
                <a:srgbClr val="5F6B7A">
                  <a:alpha val="20000"/>
                </a:srgbClr>
              </a:gs>
              <a:gs pos="100000">
                <a:srgbClr val="5F6B7A">
                  <a:alpha val="5000"/>
                </a:srgbClr>
              </a:gs>
            </a:gsLst>
            <a:lin ang="2700000" scaled="1"/>
          </a:gradFill>
          <a:ln w="8467">
            <a:solidFill>
              <a:srgbClr val="5F6B7A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80571" y="4183705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107735" y="0"/>
                </a:moveTo>
                <a:lnTo>
                  <a:pt x="323205" y="0"/>
                </a:lnTo>
                <a:cubicBezTo>
                  <a:pt x="382705" y="0"/>
                  <a:pt x="430940" y="48235"/>
                  <a:pt x="430940" y="107735"/>
                </a:cubicBezTo>
                <a:lnTo>
                  <a:pt x="430940" y="323205"/>
                </a:lnTo>
                <a:cubicBezTo>
                  <a:pt x="430940" y="382705"/>
                  <a:pt x="382705" y="430940"/>
                  <a:pt x="323205" y="430940"/>
                </a:cubicBezTo>
                <a:lnTo>
                  <a:pt x="107735" y="430940"/>
                </a:lnTo>
                <a:cubicBezTo>
                  <a:pt x="48235" y="430940"/>
                  <a:pt x="0" y="382705"/>
                  <a:pt x="0" y="323205"/>
                </a:cubicBezTo>
                <a:lnTo>
                  <a:pt x="0" y="107735"/>
                </a:lnTo>
                <a:cubicBezTo>
                  <a:pt x="0" y="48274"/>
                  <a:pt x="48274" y="0"/>
                  <a:pt x="107735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25" name="Shape 23"/>
          <p:cNvSpPr/>
          <p:nvPr/>
        </p:nvSpPr>
        <p:spPr>
          <a:xfrm>
            <a:off x="695040" y="4309396"/>
            <a:ext cx="202003" cy="179558"/>
          </a:xfrm>
          <a:custGeom>
            <a:avLst/>
            <a:gdLst/>
            <a:ahLst/>
            <a:cxnLst/>
            <a:rect l="l" t="t" r="r" b="b"/>
            <a:pathLst>
              <a:path w="202003" h="179558">
                <a:moveTo>
                  <a:pt x="99108" y="27390"/>
                </a:moveTo>
                <a:cubicBezTo>
                  <a:pt x="101913" y="17816"/>
                  <a:pt x="110681" y="11222"/>
                  <a:pt x="120641" y="11222"/>
                </a:cubicBezTo>
                <a:lnTo>
                  <a:pt x="190781" y="11222"/>
                </a:lnTo>
                <a:cubicBezTo>
                  <a:pt x="196988" y="11222"/>
                  <a:pt x="202003" y="16237"/>
                  <a:pt x="202003" y="22445"/>
                </a:cubicBezTo>
                <a:cubicBezTo>
                  <a:pt x="202003" y="28652"/>
                  <a:pt x="196988" y="33667"/>
                  <a:pt x="190781" y="33667"/>
                </a:cubicBezTo>
                <a:lnTo>
                  <a:pt x="120641" y="33667"/>
                </a:lnTo>
                <a:lnTo>
                  <a:pt x="83712" y="160270"/>
                </a:lnTo>
                <a:cubicBezTo>
                  <a:pt x="82449" y="164583"/>
                  <a:pt x="78767" y="167705"/>
                  <a:pt x="74313" y="168266"/>
                </a:cubicBezTo>
                <a:cubicBezTo>
                  <a:pt x="69859" y="168827"/>
                  <a:pt x="65511" y="166652"/>
                  <a:pt x="63266" y="162795"/>
                </a:cubicBezTo>
                <a:lnTo>
                  <a:pt x="27214" y="101001"/>
                </a:lnTo>
                <a:lnTo>
                  <a:pt x="11222" y="101001"/>
                </a:lnTo>
                <a:cubicBezTo>
                  <a:pt x="5015" y="101001"/>
                  <a:pt x="0" y="95986"/>
                  <a:pt x="0" y="89779"/>
                </a:cubicBezTo>
                <a:cubicBezTo>
                  <a:pt x="0" y="83572"/>
                  <a:pt x="5015" y="78557"/>
                  <a:pt x="11222" y="78557"/>
                </a:cubicBezTo>
                <a:lnTo>
                  <a:pt x="27214" y="78557"/>
                </a:lnTo>
                <a:cubicBezTo>
                  <a:pt x="35210" y="78557"/>
                  <a:pt x="42575" y="82800"/>
                  <a:pt x="46608" y="89709"/>
                </a:cubicBezTo>
                <a:lnTo>
                  <a:pt x="69474" y="128917"/>
                </a:lnTo>
                <a:lnTo>
                  <a:pt x="99073" y="27390"/>
                </a:lnTo>
                <a:close/>
                <a:moveTo>
                  <a:pt x="137965" y="81853"/>
                </a:moveTo>
                <a:cubicBezTo>
                  <a:pt x="142349" y="77470"/>
                  <a:pt x="149468" y="77470"/>
                  <a:pt x="153852" y="81853"/>
                </a:cubicBezTo>
                <a:lnTo>
                  <a:pt x="168371" y="96372"/>
                </a:lnTo>
                <a:lnTo>
                  <a:pt x="182890" y="81853"/>
                </a:lnTo>
                <a:cubicBezTo>
                  <a:pt x="187274" y="77470"/>
                  <a:pt x="194393" y="77470"/>
                  <a:pt x="198777" y="81853"/>
                </a:cubicBezTo>
                <a:cubicBezTo>
                  <a:pt x="203160" y="86237"/>
                  <a:pt x="203160" y="93356"/>
                  <a:pt x="198777" y="97740"/>
                </a:cubicBezTo>
                <a:lnTo>
                  <a:pt x="184258" y="112259"/>
                </a:lnTo>
                <a:lnTo>
                  <a:pt x="198777" y="126778"/>
                </a:lnTo>
                <a:cubicBezTo>
                  <a:pt x="203160" y="131162"/>
                  <a:pt x="203160" y="138281"/>
                  <a:pt x="198777" y="142665"/>
                </a:cubicBezTo>
                <a:cubicBezTo>
                  <a:pt x="194393" y="147048"/>
                  <a:pt x="187274" y="147048"/>
                  <a:pt x="182890" y="142665"/>
                </a:cubicBezTo>
                <a:lnTo>
                  <a:pt x="168371" y="128146"/>
                </a:lnTo>
                <a:lnTo>
                  <a:pt x="153852" y="142665"/>
                </a:lnTo>
                <a:cubicBezTo>
                  <a:pt x="149468" y="147048"/>
                  <a:pt x="142349" y="147048"/>
                  <a:pt x="137965" y="142665"/>
                </a:cubicBezTo>
                <a:cubicBezTo>
                  <a:pt x="133581" y="138281"/>
                  <a:pt x="133581" y="131162"/>
                  <a:pt x="137965" y="126778"/>
                </a:cubicBezTo>
                <a:lnTo>
                  <a:pt x="152484" y="112259"/>
                </a:lnTo>
                <a:lnTo>
                  <a:pt x="137965" y="97740"/>
                </a:lnTo>
                <a:cubicBezTo>
                  <a:pt x="133581" y="93356"/>
                  <a:pt x="133581" y="86237"/>
                  <a:pt x="137965" y="81853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6" name="Text 24"/>
          <p:cNvSpPr/>
          <p:nvPr/>
        </p:nvSpPr>
        <p:spPr>
          <a:xfrm>
            <a:off x="1119246" y="4147794"/>
            <a:ext cx="167886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RMSE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19246" y="4435087"/>
            <a:ext cx="1642957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Root Mean Squared Error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0571" y="4794203"/>
            <a:ext cx="5207187" cy="574586"/>
          </a:xfrm>
          <a:custGeom>
            <a:avLst/>
            <a:gdLst/>
            <a:ahLst/>
            <a:cxnLst/>
            <a:rect l="l" t="t" r="r" b="b"/>
            <a:pathLst>
              <a:path w="5207187" h="574586">
                <a:moveTo>
                  <a:pt x="71823" y="0"/>
                </a:moveTo>
                <a:lnTo>
                  <a:pt x="5135364" y="0"/>
                </a:lnTo>
                <a:cubicBezTo>
                  <a:pt x="5175031" y="0"/>
                  <a:pt x="5207187" y="32156"/>
                  <a:pt x="5207187" y="71823"/>
                </a:cubicBezTo>
                <a:lnTo>
                  <a:pt x="5207187" y="502763"/>
                </a:lnTo>
                <a:cubicBezTo>
                  <a:pt x="5207187" y="542430"/>
                  <a:pt x="5175031" y="574586"/>
                  <a:pt x="5135364" y="574586"/>
                </a:cubicBezTo>
                <a:lnTo>
                  <a:pt x="71823" y="574586"/>
                </a:lnTo>
                <a:cubicBezTo>
                  <a:pt x="32156" y="574586"/>
                  <a:pt x="0" y="542430"/>
                  <a:pt x="0" y="50276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70351" y="4937850"/>
            <a:ext cx="5027629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97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RMSE = √MSE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0571" y="5512436"/>
            <a:ext cx="5279010" cy="46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Square root of MSE, providing error in the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same units as the target variable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More interpretable than MSE while maintaining sensitivity to large errors.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89707" y="3929333"/>
            <a:ext cx="5644112" cy="2268418"/>
          </a:xfrm>
          <a:custGeom>
            <a:avLst/>
            <a:gdLst/>
            <a:ahLst/>
            <a:cxnLst/>
            <a:rect l="l" t="t" r="r" b="b"/>
            <a:pathLst>
              <a:path w="5644112" h="2268418">
                <a:moveTo>
                  <a:pt x="107727" y="0"/>
                </a:moveTo>
                <a:lnTo>
                  <a:pt x="5536385" y="0"/>
                </a:lnTo>
                <a:cubicBezTo>
                  <a:pt x="5595881" y="0"/>
                  <a:pt x="5644112" y="48231"/>
                  <a:pt x="5644112" y="107727"/>
                </a:cubicBezTo>
                <a:lnTo>
                  <a:pt x="5644112" y="2160691"/>
                </a:lnTo>
                <a:cubicBezTo>
                  <a:pt x="5644112" y="2220187"/>
                  <a:pt x="5595881" y="2268418"/>
                  <a:pt x="5536385" y="2268418"/>
                </a:cubicBezTo>
                <a:lnTo>
                  <a:pt x="107727" y="2268418"/>
                </a:lnTo>
                <a:cubicBezTo>
                  <a:pt x="48231" y="2268418"/>
                  <a:pt x="0" y="2220187"/>
                  <a:pt x="0" y="2160691"/>
                </a:cubicBezTo>
                <a:lnTo>
                  <a:pt x="0" y="107727"/>
                </a:lnTo>
                <a:cubicBezTo>
                  <a:pt x="0" y="48231"/>
                  <a:pt x="48231" y="0"/>
                  <a:pt x="10772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408170" y="4183705"/>
            <a:ext cx="430940" cy="430940"/>
          </a:xfrm>
          <a:custGeom>
            <a:avLst/>
            <a:gdLst/>
            <a:ahLst/>
            <a:cxnLst/>
            <a:rect l="l" t="t" r="r" b="b"/>
            <a:pathLst>
              <a:path w="430940" h="430940">
                <a:moveTo>
                  <a:pt x="107735" y="0"/>
                </a:moveTo>
                <a:lnTo>
                  <a:pt x="323205" y="0"/>
                </a:lnTo>
                <a:cubicBezTo>
                  <a:pt x="382705" y="0"/>
                  <a:pt x="430940" y="48235"/>
                  <a:pt x="430940" y="107735"/>
                </a:cubicBezTo>
                <a:lnTo>
                  <a:pt x="430940" y="323205"/>
                </a:lnTo>
                <a:cubicBezTo>
                  <a:pt x="430940" y="382705"/>
                  <a:pt x="382705" y="430940"/>
                  <a:pt x="323205" y="430940"/>
                </a:cubicBezTo>
                <a:lnTo>
                  <a:pt x="107735" y="430940"/>
                </a:lnTo>
                <a:cubicBezTo>
                  <a:pt x="48235" y="430940"/>
                  <a:pt x="0" y="382705"/>
                  <a:pt x="0" y="323205"/>
                </a:cubicBezTo>
                <a:lnTo>
                  <a:pt x="0" y="107735"/>
                </a:lnTo>
                <a:cubicBezTo>
                  <a:pt x="0" y="48274"/>
                  <a:pt x="48274" y="0"/>
                  <a:pt x="107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2700000" scaled="1"/>
          </a:gradFill>
          <a:ln/>
        </p:spPr>
      </p:sp>
      <p:sp>
        <p:nvSpPr>
          <p:cNvPr id="33" name="Shape 31"/>
          <p:cNvSpPr/>
          <p:nvPr/>
        </p:nvSpPr>
        <p:spPr>
          <a:xfrm>
            <a:off x="6545083" y="4309396"/>
            <a:ext cx="157113" cy="179558"/>
          </a:xfrm>
          <a:custGeom>
            <a:avLst/>
            <a:gdLst/>
            <a:ahLst/>
            <a:cxnLst/>
            <a:rect l="l" t="t" r="r" b="b"/>
            <a:pathLst>
              <a:path w="157113" h="179558">
                <a:moveTo>
                  <a:pt x="67334" y="44890"/>
                </a:moveTo>
                <a:cubicBezTo>
                  <a:pt x="67334" y="26308"/>
                  <a:pt x="52249" y="11222"/>
                  <a:pt x="33667" y="11222"/>
                </a:cubicBezTo>
                <a:cubicBezTo>
                  <a:pt x="15086" y="11222"/>
                  <a:pt x="0" y="26308"/>
                  <a:pt x="0" y="44890"/>
                </a:cubicBezTo>
                <a:cubicBezTo>
                  <a:pt x="0" y="63471"/>
                  <a:pt x="15086" y="78557"/>
                  <a:pt x="33667" y="78557"/>
                </a:cubicBezTo>
                <a:cubicBezTo>
                  <a:pt x="52249" y="78557"/>
                  <a:pt x="67334" y="63471"/>
                  <a:pt x="67334" y="44890"/>
                </a:cubicBezTo>
                <a:close/>
                <a:moveTo>
                  <a:pt x="157113" y="134669"/>
                </a:moveTo>
                <a:cubicBezTo>
                  <a:pt x="157113" y="116087"/>
                  <a:pt x="142028" y="101001"/>
                  <a:pt x="123446" y="101001"/>
                </a:cubicBezTo>
                <a:cubicBezTo>
                  <a:pt x="104865" y="101001"/>
                  <a:pt x="89779" y="116087"/>
                  <a:pt x="89779" y="134669"/>
                </a:cubicBezTo>
                <a:cubicBezTo>
                  <a:pt x="89779" y="153250"/>
                  <a:pt x="104865" y="168336"/>
                  <a:pt x="123446" y="168336"/>
                </a:cubicBezTo>
                <a:cubicBezTo>
                  <a:pt x="142028" y="168336"/>
                  <a:pt x="157113" y="153250"/>
                  <a:pt x="157113" y="134669"/>
                </a:cubicBezTo>
                <a:close/>
                <a:moveTo>
                  <a:pt x="153817" y="30371"/>
                </a:moveTo>
                <a:cubicBezTo>
                  <a:pt x="158201" y="25987"/>
                  <a:pt x="158201" y="18868"/>
                  <a:pt x="153817" y="14484"/>
                </a:cubicBezTo>
                <a:cubicBezTo>
                  <a:pt x="149433" y="10100"/>
                  <a:pt x="142314" y="10100"/>
                  <a:pt x="137930" y="14484"/>
                </a:cubicBezTo>
                <a:lnTo>
                  <a:pt x="3262" y="149153"/>
                </a:lnTo>
                <a:cubicBezTo>
                  <a:pt x="-1122" y="153536"/>
                  <a:pt x="-1122" y="160655"/>
                  <a:pt x="3262" y="165039"/>
                </a:cubicBezTo>
                <a:cubicBezTo>
                  <a:pt x="7645" y="169423"/>
                  <a:pt x="14764" y="169423"/>
                  <a:pt x="19148" y="165039"/>
                </a:cubicBezTo>
                <a:lnTo>
                  <a:pt x="153817" y="30371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4" name="Text 32"/>
          <p:cNvSpPr/>
          <p:nvPr/>
        </p:nvSpPr>
        <p:spPr>
          <a:xfrm>
            <a:off x="6946844" y="4147794"/>
            <a:ext cx="2657461" cy="2872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9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R²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946844" y="4435087"/>
            <a:ext cx="262154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R-Squared (Coefficient of Determination)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08170" y="4794203"/>
            <a:ext cx="5207187" cy="538675"/>
          </a:xfrm>
          <a:custGeom>
            <a:avLst/>
            <a:gdLst/>
            <a:ahLst/>
            <a:cxnLst/>
            <a:rect l="l" t="t" r="r" b="b"/>
            <a:pathLst>
              <a:path w="5207187" h="538675">
                <a:moveTo>
                  <a:pt x="71821" y="0"/>
                </a:moveTo>
                <a:lnTo>
                  <a:pt x="5135366" y="0"/>
                </a:lnTo>
                <a:cubicBezTo>
                  <a:pt x="5175031" y="0"/>
                  <a:pt x="5207187" y="32156"/>
                  <a:pt x="5207187" y="71821"/>
                </a:cubicBezTo>
                <a:lnTo>
                  <a:pt x="5207187" y="466853"/>
                </a:lnTo>
                <a:cubicBezTo>
                  <a:pt x="5207187" y="506519"/>
                  <a:pt x="5175031" y="538675"/>
                  <a:pt x="5135366" y="538675"/>
                </a:cubicBezTo>
                <a:lnTo>
                  <a:pt x="71821" y="538675"/>
                </a:lnTo>
                <a:cubicBezTo>
                  <a:pt x="32156" y="538675"/>
                  <a:pt x="0" y="506519"/>
                  <a:pt x="0" y="466853"/>
                </a:cubicBezTo>
                <a:lnTo>
                  <a:pt x="0" y="71821"/>
                </a:lnTo>
                <a:cubicBezTo>
                  <a:pt x="0" y="32182"/>
                  <a:pt x="32182" y="0"/>
                  <a:pt x="7182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6506927" y="4937850"/>
            <a:ext cx="5009673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R² = 1 - (Σ(y</a:t>
            </a:r>
            <a:pPr algn="ctr">
              <a:lnSpc>
                <a:spcPct val="120000"/>
              </a:lnSpc>
            </a:pPr>
            <a:r>
              <a:rPr lang="en-US" sz="10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20000"/>
              </a:lnSpc>
            </a:pPr>
            <a:r>
              <a:rPr lang="en-US" sz="141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ŷ</a:t>
            </a:r>
            <a:pPr algn="ctr">
              <a:lnSpc>
                <a:spcPct val="120000"/>
              </a:lnSpc>
            </a:pPr>
            <a:r>
              <a:rPr lang="en-US" sz="10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20000"/>
              </a:lnSpc>
            </a:pPr>
            <a:r>
              <a:rPr lang="en-US" sz="141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)² / Σ(y</a:t>
            </a:r>
            <a:pPr algn="ctr">
              <a:lnSpc>
                <a:spcPct val="120000"/>
              </a:lnSpc>
            </a:pPr>
            <a:r>
              <a:rPr lang="en-US" sz="106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20000"/>
              </a:lnSpc>
            </a:pPr>
            <a:r>
              <a:rPr lang="en-US" sz="141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ȳ)²)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08170" y="5476524"/>
            <a:ext cx="5279010" cy="46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the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proportion of variance explained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by the model. Ranges from 0 to 1, where 1 indicates perfect prediction.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62109" y="6347382"/>
            <a:ext cx="11470775" cy="508748"/>
          </a:xfrm>
          <a:custGeom>
            <a:avLst/>
            <a:gdLst/>
            <a:ahLst/>
            <a:cxnLst/>
            <a:rect l="l" t="t" r="r" b="b"/>
            <a:pathLst>
              <a:path w="11470775" h="508748">
                <a:moveTo>
                  <a:pt x="107733" y="0"/>
                </a:moveTo>
                <a:lnTo>
                  <a:pt x="11363042" y="0"/>
                </a:lnTo>
                <a:cubicBezTo>
                  <a:pt x="11422541" y="0"/>
                  <a:pt x="11470775" y="48233"/>
                  <a:pt x="11470775" y="107733"/>
                </a:cubicBezTo>
                <a:lnTo>
                  <a:pt x="11470775" y="401016"/>
                </a:lnTo>
                <a:cubicBezTo>
                  <a:pt x="11470775" y="460515"/>
                  <a:pt x="11422541" y="508748"/>
                  <a:pt x="11363042" y="508748"/>
                </a:cubicBezTo>
                <a:lnTo>
                  <a:pt x="107733" y="508748"/>
                </a:lnTo>
                <a:cubicBezTo>
                  <a:pt x="48233" y="508748"/>
                  <a:pt x="0" y="460515"/>
                  <a:pt x="0" y="401016"/>
                </a:cubicBezTo>
                <a:lnTo>
                  <a:pt x="0" y="107733"/>
                </a:lnTo>
                <a:cubicBezTo>
                  <a:pt x="0" y="48233"/>
                  <a:pt x="48233" y="0"/>
                  <a:pt x="107733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 w="8467">
            <a:solidFill>
              <a:srgbClr val="5F6B7A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35682" y="6494022"/>
            <a:ext cx="215470" cy="215470"/>
          </a:xfrm>
          <a:custGeom>
            <a:avLst/>
            <a:gdLst/>
            <a:ahLst/>
            <a:cxnLst/>
            <a:rect l="l" t="t" r="r" b="b"/>
            <a:pathLst>
              <a:path w="215470" h="215470">
                <a:moveTo>
                  <a:pt x="107735" y="215470"/>
                </a:moveTo>
                <a:cubicBezTo>
                  <a:pt x="167195" y="215470"/>
                  <a:pt x="215470" y="167195"/>
                  <a:pt x="215470" y="107735"/>
                </a:cubicBezTo>
                <a:cubicBezTo>
                  <a:pt x="215470" y="48274"/>
                  <a:pt x="167195" y="0"/>
                  <a:pt x="107735" y="0"/>
                </a:cubicBezTo>
                <a:cubicBezTo>
                  <a:pt x="48274" y="0"/>
                  <a:pt x="0" y="48274"/>
                  <a:pt x="0" y="107735"/>
                </a:cubicBezTo>
                <a:cubicBezTo>
                  <a:pt x="0" y="167195"/>
                  <a:pt x="48274" y="215470"/>
                  <a:pt x="107735" y="215470"/>
                </a:cubicBezTo>
                <a:close/>
                <a:moveTo>
                  <a:pt x="94268" y="67334"/>
                </a:moveTo>
                <a:cubicBezTo>
                  <a:pt x="94268" y="59902"/>
                  <a:pt x="100302" y="53867"/>
                  <a:pt x="107735" y="53867"/>
                </a:cubicBezTo>
                <a:cubicBezTo>
                  <a:pt x="115167" y="53867"/>
                  <a:pt x="121202" y="59902"/>
                  <a:pt x="121202" y="67334"/>
                </a:cubicBezTo>
                <a:cubicBezTo>
                  <a:pt x="121202" y="74767"/>
                  <a:pt x="115167" y="80801"/>
                  <a:pt x="107735" y="80801"/>
                </a:cubicBezTo>
                <a:cubicBezTo>
                  <a:pt x="100302" y="80801"/>
                  <a:pt x="94268" y="74767"/>
                  <a:pt x="94268" y="67334"/>
                </a:cubicBezTo>
                <a:close/>
                <a:moveTo>
                  <a:pt x="90901" y="94268"/>
                </a:moveTo>
                <a:lnTo>
                  <a:pt x="111102" y="94268"/>
                </a:lnTo>
                <a:cubicBezTo>
                  <a:pt x="116699" y="94268"/>
                  <a:pt x="121202" y="98771"/>
                  <a:pt x="121202" y="104368"/>
                </a:cubicBezTo>
                <a:lnTo>
                  <a:pt x="121202" y="141402"/>
                </a:lnTo>
                <a:lnTo>
                  <a:pt x="124568" y="141402"/>
                </a:lnTo>
                <a:cubicBezTo>
                  <a:pt x="130166" y="141402"/>
                  <a:pt x="134669" y="145905"/>
                  <a:pt x="134669" y="151502"/>
                </a:cubicBezTo>
                <a:cubicBezTo>
                  <a:pt x="134669" y="157099"/>
                  <a:pt x="130166" y="161602"/>
                  <a:pt x="124568" y="161602"/>
                </a:cubicBezTo>
                <a:lnTo>
                  <a:pt x="90901" y="161602"/>
                </a:lnTo>
                <a:cubicBezTo>
                  <a:pt x="85304" y="161602"/>
                  <a:pt x="80801" y="157099"/>
                  <a:pt x="80801" y="151502"/>
                </a:cubicBezTo>
                <a:cubicBezTo>
                  <a:pt x="80801" y="145905"/>
                  <a:pt x="85304" y="141402"/>
                  <a:pt x="90901" y="141402"/>
                </a:cubicBezTo>
                <a:lnTo>
                  <a:pt x="101001" y="141402"/>
                </a:lnTo>
                <a:lnTo>
                  <a:pt x="101001" y="114468"/>
                </a:lnTo>
                <a:lnTo>
                  <a:pt x="90901" y="114468"/>
                </a:lnTo>
                <a:cubicBezTo>
                  <a:pt x="85304" y="114468"/>
                  <a:pt x="80801" y="109965"/>
                  <a:pt x="80801" y="104368"/>
                </a:cubicBezTo>
                <a:cubicBezTo>
                  <a:pt x="80801" y="98771"/>
                  <a:pt x="85304" y="94268"/>
                  <a:pt x="90901" y="94268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1" name="Text 39"/>
          <p:cNvSpPr/>
          <p:nvPr/>
        </p:nvSpPr>
        <p:spPr>
          <a:xfrm>
            <a:off x="921732" y="6494022"/>
            <a:ext cx="8762439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Metric Selection:</a:t>
            </a:r>
            <a:pPr>
              <a:lnSpc>
                <a:spcPct val="120000"/>
              </a:lnSpc>
            </a:pPr>
            <a:r>
              <a:rPr lang="en-US" sz="113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Choose MAE for robustness to outliers, MSE/RMSE for penalizing large errors, and R² for interpretable variance explanation.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0578" y="370578"/>
            <a:ext cx="370578" cy="370578"/>
          </a:xfrm>
          <a:custGeom>
            <a:avLst/>
            <a:gdLst/>
            <a:ahLst/>
            <a:cxnLst/>
            <a:rect l="l" t="t" r="r" b="b"/>
            <a:pathLst>
              <a:path w="370578" h="370578">
                <a:moveTo>
                  <a:pt x="74116" y="0"/>
                </a:moveTo>
                <a:lnTo>
                  <a:pt x="296462" y="0"/>
                </a:lnTo>
                <a:cubicBezTo>
                  <a:pt x="337395" y="0"/>
                  <a:pt x="370578" y="33183"/>
                  <a:pt x="370578" y="74116"/>
                </a:cubicBezTo>
                <a:lnTo>
                  <a:pt x="370578" y="296462"/>
                </a:lnTo>
                <a:cubicBezTo>
                  <a:pt x="370578" y="337395"/>
                  <a:pt x="337395" y="370578"/>
                  <a:pt x="296462" y="370578"/>
                </a:cubicBezTo>
                <a:lnTo>
                  <a:pt x="74116" y="370578"/>
                </a:lnTo>
                <a:cubicBezTo>
                  <a:pt x="33183" y="370578"/>
                  <a:pt x="0" y="337395"/>
                  <a:pt x="0" y="296462"/>
                </a:cubicBezTo>
                <a:lnTo>
                  <a:pt x="0" y="74116"/>
                </a:lnTo>
                <a:cubicBezTo>
                  <a:pt x="0" y="33183"/>
                  <a:pt x="33183" y="0"/>
                  <a:pt x="74116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57142" y="426164"/>
            <a:ext cx="277933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52328" y="444693"/>
            <a:ext cx="2121556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spc="58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 Modeling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70578" y="815271"/>
            <a:ext cx="11617605" cy="3705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26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Tree Classifier: Theory &amp; Concepts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0578" y="1297021"/>
            <a:ext cx="741155" cy="37058"/>
          </a:xfrm>
          <a:custGeom>
            <a:avLst/>
            <a:gdLst/>
            <a:ahLst/>
            <a:cxnLst/>
            <a:rect l="l" t="t" r="r" b="b"/>
            <a:pathLst>
              <a:path w="741155" h="37058">
                <a:moveTo>
                  <a:pt x="0" y="0"/>
                </a:moveTo>
                <a:lnTo>
                  <a:pt x="741155" y="0"/>
                </a:lnTo>
                <a:lnTo>
                  <a:pt x="741155" y="37058"/>
                </a:lnTo>
                <a:lnTo>
                  <a:pt x="0" y="37058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73666" y="1485398"/>
            <a:ext cx="5638954" cy="2266699"/>
          </a:xfrm>
          <a:custGeom>
            <a:avLst/>
            <a:gdLst/>
            <a:ahLst/>
            <a:cxnLst/>
            <a:rect l="l" t="t" r="r" b="b"/>
            <a:pathLst>
              <a:path w="5638954" h="2266699">
                <a:moveTo>
                  <a:pt x="111182" y="0"/>
                </a:moveTo>
                <a:lnTo>
                  <a:pt x="5527773" y="0"/>
                </a:lnTo>
                <a:cubicBezTo>
                  <a:pt x="5589177" y="0"/>
                  <a:pt x="5638954" y="49778"/>
                  <a:pt x="5638954" y="111182"/>
                </a:cubicBezTo>
                <a:lnTo>
                  <a:pt x="5638954" y="2155518"/>
                </a:lnTo>
                <a:cubicBezTo>
                  <a:pt x="5638954" y="2216921"/>
                  <a:pt x="5589177" y="2266699"/>
                  <a:pt x="5527773" y="2266699"/>
                </a:cubicBezTo>
                <a:lnTo>
                  <a:pt x="111182" y="2266699"/>
                </a:lnTo>
                <a:cubicBezTo>
                  <a:pt x="49778" y="2266699"/>
                  <a:pt x="0" y="2216921"/>
                  <a:pt x="0" y="2155518"/>
                </a:cubicBezTo>
                <a:lnTo>
                  <a:pt x="0" y="111182"/>
                </a:lnTo>
                <a:cubicBezTo>
                  <a:pt x="0" y="49819"/>
                  <a:pt x="49819" y="0"/>
                  <a:pt x="111182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85204" y="1710836"/>
            <a:ext cx="185289" cy="185289"/>
          </a:xfrm>
          <a:custGeom>
            <a:avLst/>
            <a:gdLst/>
            <a:ahLst/>
            <a:cxnLst/>
            <a:rect l="l" t="t" r="r" b="b"/>
            <a:pathLst>
              <a:path w="185289" h="185289">
                <a:moveTo>
                  <a:pt x="69483" y="23161"/>
                </a:moveTo>
                <a:cubicBezTo>
                  <a:pt x="69483" y="16756"/>
                  <a:pt x="74658" y="11581"/>
                  <a:pt x="81064" y="11581"/>
                </a:cubicBezTo>
                <a:lnTo>
                  <a:pt x="104225" y="11581"/>
                </a:lnTo>
                <a:cubicBezTo>
                  <a:pt x="110630" y="11581"/>
                  <a:pt x="115805" y="16756"/>
                  <a:pt x="115805" y="23161"/>
                </a:cubicBezTo>
                <a:lnTo>
                  <a:pt x="115805" y="46322"/>
                </a:lnTo>
                <a:cubicBezTo>
                  <a:pt x="115805" y="52728"/>
                  <a:pt x="110630" y="57903"/>
                  <a:pt x="104225" y="57903"/>
                </a:cubicBezTo>
                <a:lnTo>
                  <a:pt x="101330" y="57903"/>
                </a:lnTo>
                <a:lnTo>
                  <a:pt x="101330" y="81064"/>
                </a:lnTo>
                <a:lnTo>
                  <a:pt x="144757" y="81064"/>
                </a:lnTo>
                <a:cubicBezTo>
                  <a:pt x="159160" y="81064"/>
                  <a:pt x="170813" y="92717"/>
                  <a:pt x="170813" y="107120"/>
                </a:cubicBezTo>
                <a:lnTo>
                  <a:pt x="170813" y="127386"/>
                </a:lnTo>
                <a:lnTo>
                  <a:pt x="173708" y="127386"/>
                </a:lnTo>
                <a:cubicBezTo>
                  <a:pt x="180114" y="127386"/>
                  <a:pt x="185289" y="132561"/>
                  <a:pt x="185289" y="138967"/>
                </a:cubicBezTo>
                <a:lnTo>
                  <a:pt x="185289" y="162128"/>
                </a:lnTo>
                <a:cubicBezTo>
                  <a:pt x="185289" y="168533"/>
                  <a:pt x="180114" y="173708"/>
                  <a:pt x="173708" y="173708"/>
                </a:cubicBezTo>
                <a:lnTo>
                  <a:pt x="150547" y="173708"/>
                </a:lnTo>
                <a:cubicBezTo>
                  <a:pt x="144142" y="173708"/>
                  <a:pt x="138967" y="168533"/>
                  <a:pt x="138967" y="162128"/>
                </a:cubicBezTo>
                <a:lnTo>
                  <a:pt x="138967" y="138967"/>
                </a:lnTo>
                <a:cubicBezTo>
                  <a:pt x="138967" y="132561"/>
                  <a:pt x="144142" y="127386"/>
                  <a:pt x="150547" y="127386"/>
                </a:cubicBezTo>
                <a:lnTo>
                  <a:pt x="153442" y="127386"/>
                </a:lnTo>
                <a:lnTo>
                  <a:pt x="153442" y="107120"/>
                </a:lnTo>
                <a:cubicBezTo>
                  <a:pt x="153442" y="102307"/>
                  <a:pt x="149570" y="98435"/>
                  <a:pt x="144757" y="98435"/>
                </a:cubicBezTo>
                <a:lnTo>
                  <a:pt x="101330" y="98435"/>
                </a:lnTo>
                <a:lnTo>
                  <a:pt x="101330" y="127386"/>
                </a:lnTo>
                <a:lnTo>
                  <a:pt x="104225" y="127386"/>
                </a:lnTo>
                <a:cubicBezTo>
                  <a:pt x="110630" y="127386"/>
                  <a:pt x="115805" y="132561"/>
                  <a:pt x="115805" y="138967"/>
                </a:cubicBezTo>
                <a:lnTo>
                  <a:pt x="115805" y="162128"/>
                </a:lnTo>
                <a:cubicBezTo>
                  <a:pt x="115805" y="168533"/>
                  <a:pt x="110630" y="173708"/>
                  <a:pt x="104225" y="173708"/>
                </a:cubicBezTo>
                <a:lnTo>
                  <a:pt x="81064" y="173708"/>
                </a:lnTo>
                <a:cubicBezTo>
                  <a:pt x="74658" y="173708"/>
                  <a:pt x="69483" y="168533"/>
                  <a:pt x="69483" y="162128"/>
                </a:cubicBezTo>
                <a:lnTo>
                  <a:pt x="69483" y="138967"/>
                </a:lnTo>
                <a:cubicBezTo>
                  <a:pt x="69483" y="132561"/>
                  <a:pt x="74658" y="127386"/>
                  <a:pt x="81064" y="127386"/>
                </a:cubicBezTo>
                <a:lnTo>
                  <a:pt x="83959" y="127386"/>
                </a:lnTo>
                <a:lnTo>
                  <a:pt x="83959" y="98435"/>
                </a:lnTo>
                <a:lnTo>
                  <a:pt x="40532" y="98435"/>
                </a:lnTo>
                <a:cubicBezTo>
                  <a:pt x="35719" y="98435"/>
                  <a:pt x="31847" y="102307"/>
                  <a:pt x="31847" y="107120"/>
                </a:cubicBezTo>
                <a:lnTo>
                  <a:pt x="31847" y="127386"/>
                </a:lnTo>
                <a:lnTo>
                  <a:pt x="34742" y="127386"/>
                </a:lnTo>
                <a:cubicBezTo>
                  <a:pt x="41147" y="127386"/>
                  <a:pt x="46322" y="132561"/>
                  <a:pt x="46322" y="138967"/>
                </a:cubicBezTo>
                <a:lnTo>
                  <a:pt x="46322" y="162128"/>
                </a:lnTo>
                <a:cubicBezTo>
                  <a:pt x="46322" y="168533"/>
                  <a:pt x="41147" y="173708"/>
                  <a:pt x="34742" y="173708"/>
                </a:cubicBezTo>
                <a:lnTo>
                  <a:pt x="11581" y="173708"/>
                </a:lnTo>
                <a:cubicBezTo>
                  <a:pt x="5175" y="173708"/>
                  <a:pt x="0" y="168533"/>
                  <a:pt x="0" y="162128"/>
                </a:cubicBezTo>
                <a:lnTo>
                  <a:pt x="0" y="138967"/>
                </a:lnTo>
                <a:cubicBezTo>
                  <a:pt x="0" y="132561"/>
                  <a:pt x="5175" y="127386"/>
                  <a:pt x="11581" y="127386"/>
                </a:cubicBezTo>
                <a:lnTo>
                  <a:pt x="14476" y="127386"/>
                </a:lnTo>
                <a:lnTo>
                  <a:pt x="14476" y="107120"/>
                </a:lnTo>
                <a:cubicBezTo>
                  <a:pt x="14476" y="92717"/>
                  <a:pt x="26129" y="81064"/>
                  <a:pt x="40532" y="81064"/>
                </a:cubicBezTo>
                <a:lnTo>
                  <a:pt x="83959" y="81064"/>
                </a:lnTo>
                <a:lnTo>
                  <a:pt x="83959" y="57903"/>
                </a:lnTo>
                <a:lnTo>
                  <a:pt x="81064" y="57903"/>
                </a:lnTo>
                <a:cubicBezTo>
                  <a:pt x="74658" y="57903"/>
                  <a:pt x="69483" y="52728"/>
                  <a:pt x="69483" y="46322"/>
                </a:cubicBezTo>
                <a:lnTo>
                  <a:pt x="69483" y="23161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904827" y="1673778"/>
            <a:ext cx="1704657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Overview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2043" y="2044356"/>
            <a:ext cx="5336316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Decision Tree is a 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supervised learning algorithm 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that uses a tree structure for classifying data or making predictions on continuous outcomes.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2043" y="2637280"/>
            <a:ext cx="5262201" cy="926444"/>
          </a:xfrm>
          <a:custGeom>
            <a:avLst/>
            <a:gdLst/>
            <a:ahLst/>
            <a:cxnLst/>
            <a:rect l="l" t="t" r="r" b="b"/>
            <a:pathLst>
              <a:path w="5262201" h="926444">
                <a:moveTo>
                  <a:pt x="74116" y="0"/>
                </a:moveTo>
                <a:lnTo>
                  <a:pt x="5188085" y="0"/>
                </a:lnTo>
                <a:cubicBezTo>
                  <a:pt x="5229018" y="0"/>
                  <a:pt x="5262201" y="33183"/>
                  <a:pt x="5262201" y="74116"/>
                </a:cubicBezTo>
                <a:lnTo>
                  <a:pt x="5262201" y="852328"/>
                </a:lnTo>
                <a:cubicBezTo>
                  <a:pt x="5262201" y="893261"/>
                  <a:pt x="5229018" y="926444"/>
                  <a:pt x="5188085" y="926444"/>
                </a:cubicBezTo>
                <a:lnTo>
                  <a:pt x="74116" y="926444"/>
                </a:lnTo>
                <a:cubicBezTo>
                  <a:pt x="33183" y="926444"/>
                  <a:pt x="0" y="893261"/>
                  <a:pt x="0" y="852328"/>
                </a:cubicBezTo>
                <a:lnTo>
                  <a:pt x="0" y="74116"/>
                </a:lnTo>
                <a:cubicBezTo>
                  <a:pt x="0" y="33183"/>
                  <a:pt x="33183" y="0"/>
                  <a:pt x="7411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73216" y="2748453"/>
            <a:ext cx="511397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Mechanism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3216" y="3007857"/>
            <a:ext cx="5113970" cy="444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Iteratively splits dataset into sub-parts based on feature thresholds while maximizing purity at each node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73666" y="3906506"/>
            <a:ext cx="5638954" cy="2933739"/>
          </a:xfrm>
          <a:custGeom>
            <a:avLst/>
            <a:gdLst/>
            <a:ahLst/>
            <a:cxnLst/>
            <a:rect l="l" t="t" r="r" b="b"/>
            <a:pathLst>
              <a:path w="5638954" h="2933739">
                <a:moveTo>
                  <a:pt x="111159" y="0"/>
                </a:moveTo>
                <a:lnTo>
                  <a:pt x="5527795" y="0"/>
                </a:lnTo>
                <a:cubicBezTo>
                  <a:pt x="5589187" y="0"/>
                  <a:pt x="5638954" y="49768"/>
                  <a:pt x="5638954" y="111159"/>
                </a:cubicBezTo>
                <a:lnTo>
                  <a:pt x="5638954" y="2822579"/>
                </a:lnTo>
                <a:cubicBezTo>
                  <a:pt x="5638954" y="2883971"/>
                  <a:pt x="5589187" y="2933739"/>
                  <a:pt x="5527795" y="2933739"/>
                </a:cubicBezTo>
                <a:lnTo>
                  <a:pt x="111159" y="2933739"/>
                </a:lnTo>
                <a:cubicBezTo>
                  <a:pt x="49768" y="2933739"/>
                  <a:pt x="0" y="2883971"/>
                  <a:pt x="0" y="2822579"/>
                </a:cubicBezTo>
                <a:lnTo>
                  <a:pt x="0" y="111159"/>
                </a:lnTo>
                <a:cubicBezTo>
                  <a:pt x="0" y="49768"/>
                  <a:pt x="49768" y="0"/>
                  <a:pt x="111159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96784" y="4131939"/>
            <a:ext cx="162128" cy="185289"/>
          </a:xfrm>
          <a:custGeom>
            <a:avLst/>
            <a:gdLst/>
            <a:ahLst/>
            <a:cxnLst/>
            <a:rect l="l" t="t" r="r" b="b"/>
            <a:pathLst>
              <a:path w="162128" h="185289">
                <a:moveTo>
                  <a:pt x="28951" y="37637"/>
                </a:moveTo>
                <a:cubicBezTo>
                  <a:pt x="33745" y="37637"/>
                  <a:pt x="37637" y="33745"/>
                  <a:pt x="37637" y="28951"/>
                </a:cubicBezTo>
                <a:cubicBezTo>
                  <a:pt x="37637" y="24158"/>
                  <a:pt x="33745" y="20266"/>
                  <a:pt x="28951" y="20266"/>
                </a:cubicBezTo>
                <a:cubicBezTo>
                  <a:pt x="24158" y="20266"/>
                  <a:pt x="20266" y="24158"/>
                  <a:pt x="20266" y="28951"/>
                </a:cubicBezTo>
                <a:cubicBezTo>
                  <a:pt x="20266" y="33745"/>
                  <a:pt x="24158" y="37637"/>
                  <a:pt x="28951" y="37637"/>
                </a:cubicBezTo>
                <a:close/>
                <a:moveTo>
                  <a:pt x="57903" y="28951"/>
                </a:moveTo>
                <a:cubicBezTo>
                  <a:pt x="57903" y="40821"/>
                  <a:pt x="50773" y="51027"/>
                  <a:pt x="40532" y="55478"/>
                </a:cubicBezTo>
                <a:lnTo>
                  <a:pt x="40532" y="81064"/>
                </a:lnTo>
                <a:lnTo>
                  <a:pt x="104225" y="81064"/>
                </a:lnTo>
                <a:cubicBezTo>
                  <a:pt x="113815" y="81064"/>
                  <a:pt x="121596" y="73283"/>
                  <a:pt x="121596" y="63693"/>
                </a:cubicBezTo>
                <a:lnTo>
                  <a:pt x="121596" y="55478"/>
                </a:lnTo>
                <a:cubicBezTo>
                  <a:pt x="111354" y="51027"/>
                  <a:pt x="104225" y="40821"/>
                  <a:pt x="104225" y="28951"/>
                </a:cubicBezTo>
                <a:cubicBezTo>
                  <a:pt x="104225" y="12956"/>
                  <a:pt x="117181" y="0"/>
                  <a:pt x="133176" y="0"/>
                </a:cubicBezTo>
                <a:cubicBezTo>
                  <a:pt x="149172" y="0"/>
                  <a:pt x="162128" y="12956"/>
                  <a:pt x="162128" y="28951"/>
                </a:cubicBezTo>
                <a:cubicBezTo>
                  <a:pt x="162128" y="40821"/>
                  <a:pt x="154998" y="51027"/>
                  <a:pt x="144757" y="55478"/>
                </a:cubicBezTo>
                <a:lnTo>
                  <a:pt x="144757" y="63693"/>
                </a:lnTo>
                <a:cubicBezTo>
                  <a:pt x="144757" y="86094"/>
                  <a:pt x="126626" y="104225"/>
                  <a:pt x="104225" y="104225"/>
                </a:cubicBezTo>
                <a:lnTo>
                  <a:pt x="40532" y="104225"/>
                </a:lnTo>
                <a:lnTo>
                  <a:pt x="40532" y="129811"/>
                </a:lnTo>
                <a:cubicBezTo>
                  <a:pt x="50773" y="134262"/>
                  <a:pt x="57903" y="144467"/>
                  <a:pt x="57903" y="156337"/>
                </a:cubicBezTo>
                <a:cubicBezTo>
                  <a:pt x="57903" y="172333"/>
                  <a:pt x="44947" y="185289"/>
                  <a:pt x="28951" y="185289"/>
                </a:cubicBezTo>
                <a:cubicBezTo>
                  <a:pt x="12956" y="185289"/>
                  <a:pt x="0" y="172333"/>
                  <a:pt x="0" y="156337"/>
                </a:cubicBezTo>
                <a:cubicBezTo>
                  <a:pt x="0" y="144467"/>
                  <a:pt x="7129" y="134262"/>
                  <a:pt x="17371" y="129811"/>
                </a:cubicBezTo>
                <a:lnTo>
                  <a:pt x="17371" y="55514"/>
                </a:lnTo>
                <a:cubicBezTo>
                  <a:pt x="7129" y="51027"/>
                  <a:pt x="0" y="40821"/>
                  <a:pt x="0" y="28951"/>
                </a:cubicBezTo>
                <a:cubicBezTo>
                  <a:pt x="0" y="12956"/>
                  <a:pt x="12956" y="0"/>
                  <a:pt x="28951" y="0"/>
                </a:cubicBezTo>
                <a:cubicBezTo>
                  <a:pt x="44947" y="0"/>
                  <a:pt x="57903" y="12956"/>
                  <a:pt x="57903" y="28951"/>
                </a:cubicBezTo>
                <a:close/>
                <a:moveTo>
                  <a:pt x="141862" y="28951"/>
                </a:moveTo>
                <a:cubicBezTo>
                  <a:pt x="141862" y="24158"/>
                  <a:pt x="137970" y="20266"/>
                  <a:pt x="133176" y="20266"/>
                </a:cubicBezTo>
                <a:cubicBezTo>
                  <a:pt x="128383" y="20266"/>
                  <a:pt x="124491" y="24158"/>
                  <a:pt x="124491" y="28951"/>
                </a:cubicBezTo>
                <a:cubicBezTo>
                  <a:pt x="124491" y="33745"/>
                  <a:pt x="128383" y="37637"/>
                  <a:pt x="133176" y="37637"/>
                </a:cubicBezTo>
                <a:cubicBezTo>
                  <a:pt x="137970" y="37637"/>
                  <a:pt x="141862" y="33745"/>
                  <a:pt x="141862" y="28951"/>
                </a:cubicBezTo>
                <a:close/>
                <a:moveTo>
                  <a:pt x="28951" y="165023"/>
                </a:moveTo>
                <a:cubicBezTo>
                  <a:pt x="33745" y="165023"/>
                  <a:pt x="37637" y="161131"/>
                  <a:pt x="37637" y="156337"/>
                </a:cubicBezTo>
                <a:cubicBezTo>
                  <a:pt x="37637" y="151544"/>
                  <a:pt x="33745" y="147652"/>
                  <a:pt x="28951" y="147652"/>
                </a:cubicBezTo>
                <a:cubicBezTo>
                  <a:pt x="24158" y="147652"/>
                  <a:pt x="20266" y="151544"/>
                  <a:pt x="20266" y="156337"/>
                </a:cubicBezTo>
                <a:cubicBezTo>
                  <a:pt x="20266" y="161131"/>
                  <a:pt x="24158" y="165023"/>
                  <a:pt x="28951" y="165023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6" name="Text 14"/>
          <p:cNvSpPr/>
          <p:nvPr/>
        </p:nvSpPr>
        <p:spPr>
          <a:xfrm>
            <a:off x="904827" y="4094881"/>
            <a:ext cx="1417459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Splitting Criteria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62043" y="4465459"/>
            <a:ext cx="5262201" cy="1037617"/>
          </a:xfrm>
          <a:custGeom>
            <a:avLst/>
            <a:gdLst/>
            <a:ahLst/>
            <a:cxnLst/>
            <a:rect l="l" t="t" r="r" b="b"/>
            <a:pathLst>
              <a:path w="5262201" h="1037617">
                <a:moveTo>
                  <a:pt x="74117" y="0"/>
                </a:moveTo>
                <a:lnTo>
                  <a:pt x="5188084" y="0"/>
                </a:lnTo>
                <a:cubicBezTo>
                  <a:pt x="5229017" y="0"/>
                  <a:pt x="5262201" y="33183"/>
                  <a:pt x="5262201" y="74117"/>
                </a:cubicBezTo>
                <a:lnTo>
                  <a:pt x="5262201" y="963500"/>
                </a:lnTo>
                <a:cubicBezTo>
                  <a:pt x="5262201" y="1004434"/>
                  <a:pt x="5229017" y="1037617"/>
                  <a:pt x="5188084" y="1037617"/>
                </a:cubicBezTo>
                <a:lnTo>
                  <a:pt x="74117" y="1037617"/>
                </a:lnTo>
                <a:cubicBezTo>
                  <a:pt x="33183" y="1037617"/>
                  <a:pt x="0" y="1004434"/>
                  <a:pt x="0" y="963500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73216" y="4576632"/>
            <a:ext cx="89865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Gini Impurity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73216" y="4873094"/>
            <a:ext cx="5123234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Gini = 1 - Σp</a:t>
            </a:r>
            <a:pPr>
              <a:lnSpc>
                <a:spcPct val="130000"/>
              </a:lnSpc>
            </a:pPr>
            <a:r>
              <a:rPr lang="en-US" sz="98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30000"/>
              </a:lnSpc>
            </a:pPr>
            <a:r>
              <a:rPr lang="en-US" sz="131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²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73216" y="5169556"/>
            <a:ext cx="511397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probability of misclassification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2043" y="5614249"/>
            <a:ext cx="5262201" cy="1037617"/>
          </a:xfrm>
          <a:custGeom>
            <a:avLst/>
            <a:gdLst/>
            <a:ahLst/>
            <a:cxnLst/>
            <a:rect l="l" t="t" r="r" b="b"/>
            <a:pathLst>
              <a:path w="5262201" h="1037617">
                <a:moveTo>
                  <a:pt x="74117" y="0"/>
                </a:moveTo>
                <a:lnTo>
                  <a:pt x="5188084" y="0"/>
                </a:lnTo>
                <a:cubicBezTo>
                  <a:pt x="5229017" y="0"/>
                  <a:pt x="5262201" y="33183"/>
                  <a:pt x="5262201" y="74117"/>
                </a:cubicBezTo>
                <a:lnTo>
                  <a:pt x="5262201" y="963500"/>
                </a:lnTo>
                <a:cubicBezTo>
                  <a:pt x="5262201" y="1004434"/>
                  <a:pt x="5229017" y="1037617"/>
                  <a:pt x="5188084" y="1037617"/>
                </a:cubicBezTo>
                <a:lnTo>
                  <a:pt x="74117" y="1037617"/>
                </a:lnTo>
                <a:cubicBezTo>
                  <a:pt x="33183" y="1037617"/>
                  <a:pt x="0" y="1004434"/>
                  <a:pt x="0" y="963500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73216" y="5725422"/>
            <a:ext cx="57439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3216" y="6021884"/>
            <a:ext cx="5123234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Entropy = -Σp</a:t>
            </a:r>
            <a:pPr>
              <a:lnSpc>
                <a:spcPct val="130000"/>
              </a:lnSpc>
            </a:pPr>
            <a:r>
              <a:rPr lang="en-US" sz="98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30000"/>
              </a:lnSpc>
            </a:pPr>
            <a:r>
              <a:rPr lang="en-US" sz="131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log₂(p</a:t>
            </a:r>
            <a:pPr>
              <a:lnSpc>
                <a:spcPct val="130000"/>
              </a:lnSpc>
            </a:pPr>
            <a:r>
              <a:rPr lang="en-US" sz="98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>
              <a:lnSpc>
                <a:spcPct val="130000"/>
              </a:lnSpc>
            </a:pPr>
            <a:r>
              <a:rPr lang="en-US" sz="131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73216" y="6318347"/>
            <a:ext cx="5113970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information uncertainty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71081" y="1485398"/>
            <a:ext cx="5638954" cy="1859064"/>
          </a:xfrm>
          <a:custGeom>
            <a:avLst/>
            <a:gdLst/>
            <a:ahLst/>
            <a:cxnLst/>
            <a:rect l="l" t="t" r="r" b="b"/>
            <a:pathLst>
              <a:path w="5638954" h="1859064">
                <a:moveTo>
                  <a:pt x="111172" y="0"/>
                </a:moveTo>
                <a:lnTo>
                  <a:pt x="5527782" y="0"/>
                </a:lnTo>
                <a:cubicBezTo>
                  <a:pt x="5589140" y="0"/>
                  <a:pt x="5638954" y="49815"/>
                  <a:pt x="5638954" y="111172"/>
                </a:cubicBezTo>
                <a:lnTo>
                  <a:pt x="5638954" y="1747892"/>
                </a:lnTo>
                <a:cubicBezTo>
                  <a:pt x="5638954" y="1809249"/>
                  <a:pt x="5589140" y="1859064"/>
                  <a:pt x="5527782" y="1859064"/>
                </a:cubicBezTo>
                <a:lnTo>
                  <a:pt x="111172" y="1859064"/>
                </a:lnTo>
                <a:cubicBezTo>
                  <a:pt x="49815" y="1859064"/>
                  <a:pt x="0" y="1809249"/>
                  <a:pt x="0" y="1747892"/>
                </a:cubicBezTo>
                <a:lnTo>
                  <a:pt x="0" y="111172"/>
                </a:lnTo>
                <a:cubicBezTo>
                  <a:pt x="0" y="49815"/>
                  <a:pt x="49815" y="0"/>
                  <a:pt x="111172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382619" y="1710836"/>
            <a:ext cx="185289" cy="185289"/>
          </a:xfrm>
          <a:custGeom>
            <a:avLst/>
            <a:gdLst/>
            <a:ahLst/>
            <a:cxnLst/>
            <a:rect l="l" t="t" r="r" b="b"/>
            <a:pathLst>
              <a:path w="185289" h="185289">
                <a:moveTo>
                  <a:pt x="92644" y="0"/>
                </a:moveTo>
                <a:cubicBezTo>
                  <a:pt x="94309" y="0"/>
                  <a:pt x="95974" y="362"/>
                  <a:pt x="97494" y="1049"/>
                </a:cubicBezTo>
                <a:lnTo>
                  <a:pt x="165674" y="29965"/>
                </a:lnTo>
                <a:cubicBezTo>
                  <a:pt x="173636" y="33330"/>
                  <a:pt x="179571" y="41183"/>
                  <a:pt x="179535" y="50665"/>
                </a:cubicBezTo>
                <a:cubicBezTo>
                  <a:pt x="179354" y="86565"/>
                  <a:pt x="164589" y="152248"/>
                  <a:pt x="102235" y="182104"/>
                </a:cubicBezTo>
                <a:cubicBezTo>
                  <a:pt x="96191" y="184999"/>
                  <a:pt x="89170" y="184999"/>
                  <a:pt x="83127" y="182104"/>
                </a:cubicBezTo>
                <a:cubicBezTo>
                  <a:pt x="20736" y="152248"/>
                  <a:pt x="6007" y="86565"/>
                  <a:pt x="5826" y="50665"/>
                </a:cubicBezTo>
                <a:cubicBezTo>
                  <a:pt x="5790" y="41183"/>
                  <a:pt x="11725" y="33330"/>
                  <a:pt x="19687" y="29965"/>
                </a:cubicBezTo>
                <a:lnTo>
                  <a:pt x="87831" y="1049"/>
                </a:lnTo>
                <a:cubicBezTo>
                  <a:pt x="89351" y="362"/>
                  <a:pt x="90980" y="0"/>
                  <a:pt x="92644" y="0"/>
                </a:cubicBezTo>
                <a:close/>
                <a:moveTo>
                  <a:pt x="92644" y="24174"/>
                </a:moveTo>
                <a:lnTo>
                  <a:pt x="92644" y="161006"/>
                </a:lnTo>
                <a:cubicBezTo>
                  <a:pt x="142585" y="136831"/>
                  <a:pt x="156012" y="83271"/>
                  <a:pt x="156337" y="51208"/>
                </a:cubicBezTo>
                <a:lnTo>
                  <a:pt x="92644" y="24211"/>
                </a:lnTo>
                <a:lnTo>
                  <a:pt x="92644" y="24211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7" name="Text 25"/>
          <p:cNvSpPr/>
          <p:nvPr/>
        </p:nvSpPr>
        <p:spPr>
          <a:xfrm>
            <a:off x="6702242" y="1673778"/>
            <a:ext cx="1889945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Overfitting Prevention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59457" y="2044356"/>
            <a:ext cx="5336316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C9A86A"/>
                </a:solidFill>
                <a:highlight>
                  <a:srgbClr val="C9A86A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Pruning techniques 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are used to constrain tree depth and prevent overfitting to training data.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77986" y="2674337"/>
            <a:ext cx="148231" cy="148231"/>
          </a:xfrm>
          <a:custGeom>
            <a:avLst/>
            <a:gdLst/>
            <a:ahLst/>
            <a:cxnLst/>
            <a:rect l="l" t="t" r="r" b="b"/>
            <a:pathLst>
              <a:path w="148231" h="148231">
                <a:moveTo>
                  <a:pt x="55587" y="74116"/>
                </a:moveTo>
                <a:lnTo>
                  <a:pt x="44151" y="85551"/>
                </a:lnTo>
                <a:cubicBezTo>
                  <a:pt x="40503" y="84133"/>
                  <a:pt x="36566" y="83380"/>
                  <a:pt x="32426" y="83380"/>
                </a:cubicBezTo>
                <a:cubicBezTo>
                  <a:pt x="14505" y="83380"/>
                  <a:pt x="0" y="97885"/>
                  <a:pt x="0" y="115805"/>
                </a:cubicBezTo>
                <a:cubicBezTo>
                  <a:pt x="0" y="133726"/>
                  <a:pt x="14505" y="148231"/>
                  <a:pt x="32426" y="148231"/>
                </a:cubicBezTo>
                <a:cubicBezTo>
                  <a:pt x="50346" y="148231"/>
                  <a:pt x="64851" y="133726"/>
                  <a:pt x="64851" y="115805"/>
                </a:cubicBezTo>
                <a:cubicBezTo>
                  <a:pt x="64851" y="111665"/>
                  <a:pt x="64069" y="107728"/>
                  <a:pt x="62680" y="104080"/>
                </a:cubicBezTo>
                <a:lnTo>
                  <a:pt x="144525" y="22235"/>
                </a:lnTo>
                <a:cubicBezTo>
                  <a:pt x="146581" y="20179"/>
                  <a:pt x="146581" y="16879"/>
                  <a:pt x="144525" y="14823"/>
                </a:cubicBezTo>
                <a:cubicBezTo>
                  <a:pt x="136332" y="6630"/>
                  <a:pt x="123072" y="6630"/>
                  <a:pt x="114879" y="14823"/>
                </a:cubicBezTo>
                <a:lnTo>
                  <a:pt x="74116" y="55587"/>
                </a:lnTo>
                <a:lnTo>
                  <a:pt x="62680" y="44151"/>
                </a:lnTo>
                <a:cubicBezTo>
                  <a:pt x="64098" y="40503"/>
                  <a:pt x="64851" y="36566"/>
                  <a:pt x="64851" y="32426"/>
                </a:cubicBezTo>
                <a:cubicBezTo>
                  <a:pt x="64851" y="14505"/>
                  <a:pt x="50346" y="0"/>
                  <a:pt x="32426" y="0"/>
                </a:cubicBezTo>
                <a:cubicBezTo>
                  <a:pt x="14505" y="0"/>
                  <a:pt x="0" y="14505"/>
                  <a:pt x="0" y="32426"/>
                </a:cubicBezTo>
                <a:cubicBezTo>
                  <a:pt x="0" y="50346"/>
                  <a:pt x="14505" y="64851"/>
                  <a:pt x="32426" y="64851"/>
                </a:cubicBezTo>
                <a:cubicBezTo>
                  <a:pt x="36566" y="64851"/>
                  <a:pt x="40503" y="64069"/>
                  <a:pt x="44151" y="62680"/>
                </a:cubicBezTo>
                <a:lnTo>
                  <a:pt x="55587" y="74116"/>
                </a:lnTo>
                <a:close/>
                <a:moveTo>
                  <a:pt x="83930" y="102459"/>
                </a:moveTo>
                <a:lnTo>
                  <a:pt x="114879" y="133408"/>
                </a:lnTo>
                <a:cubicBezTo>
                  <a:pt x="123072" y="141601"/>
                  <a:pt x="136332" y="141601"/>
                  <a:pt x="144525" y="133408"/>
                </a:cubicBezTo>
                <a:cubicBezTo>
                  <a:pt x="146581" y="131352"/>
                  <a:pt x="146581" y="128052"/>
                  <a:pt x="144525" y="125996"/>
                </a:cubicBezTo>
                <a:lnTo>
                  <a:pt x="102459" y="83930"/>
                </a:lnTo>
                <a:lnTo>
                  <a:pt x="83930" y="102459"/>
                </a:lnTo>
                <a:close/>
                <a:moveTo>
                  <a:pt x="18529" y="32426"/>
                </a:moveTo>
                <a:cubicBezTo>
                  <a:pt x="18529" y="24756"/>
                  <a:pt x="24756" y="18529"/>
                  <a:pt x="32426" y="18529"/>
                </a:cubicBezTo>
                <a:cubicBezTo>
                  <a:pt x="40095" y="18529"/>
                  <a:pt x="46322" y="24756"/>
                  <a:pt x="46322" y="32426"/>
                </a:cubicBezTo>
                <a:cubicBezTo>
                  <a:pt x="46322" y="40095"/>
                  <a:pt x="40095" y="46322"/>
                  <a:pt x="32426" y="46322"/>
                </a:cubicBezTo>
                <a:cubicBezTo>
                  <a:pt x="24756" y="46322"/>
                  <a:pt x="18529" y="40095"/>
                  <a:pt x="18529" y="32426"/>
                </a:cubicBezTo>
                <a:close/>
                <a:moveTo>
                  <a:pt x="32426" y="101909"/>
                </a:moveTo>
                <a:cubicBezTo>
                  <a:pt x="40095" y="101909"/>
                  <a:pt x="46322" y="108136"/>
                  <a:pt x="46322" y="115805"/>
                </a:cubicBezTo>
                <a:cubicBezTo>
                  <a:pt x="46322" y="123475"/>
                  <a:pt x="40095" y="129702"/>
                  <a:pt x="32426" y="129702"/>
                </a:cubicBezTo>
                <a:cubicBezTo>
                  <a:pt x="24756" y="129702"/>
                  <a:pt x="18529" y="123475"/>
                  <a:pt x="18529" y="115805"/>
                </a:cubicBezTo>
                <a:cubicBezTo>
                  <a:pt x="18529" y="108136"/>
                  <a:pt x="24756" y="101909"/>
                  <a:pt x="32426" y="10190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0" name="Text 28"/>
          <p:cNvSpPr/>
          <p:nvPr/>
        </p:nvSpPr>
        <p:spPr>
          <a:xfrm>
            <a:off x="6618862" y="2637280"/>
            <a:ext cx="345563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Pre-pruning:</a:t>
            </a:r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Stop tree growth early based on criteria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77986" y="2970799"/>
            <a:ext cx="148231" cy="148231"/>
          </a:xfrm>
          <a:custGeom>
            <a:avLst/>
            <a:gdLst/>
            <a:ahLst/>
            <a:cxnLst/>
            <a:rect l="l" t="t" r="r" b="b"/>
            <a:pathLst>
              <a:path w="148231" h="148231">
                <a:moveTo>
                  <a:pt x="55587" y="74116"/>
                </a:moveTo>
                <a:lnTo>
                  <a:pt x="44151" y="85551"/>
                </a:lnTo>
                <a:cubicBezTo>
                  <a:pt x="40503" y="84133"/>
                  <a:pt x="36566" y="83380"/>
                  <a:pt x="32426" y="83380"/>
                </a:cubicBezTo>
                <a:cubicBezTo>
                  <a:pt x="14505" y="83380"/>
                  <a:pt x="0" y="97885"/>
                  <a:pt x="0" y="115805"/>
                </a:cubicBezTo>
                <a:cubicBezTo>
                  <a:pt x="0" y="133726"/>
                  <a:pt x="14505" y="148231"/>
                  <a:pt x="32426" y="148231"/>
                </a:cubicBezTo>
                <a:cubicBezTo>
                  <a:pt x="50346" y="148231"/>
                  <a:pt x="64851" y="133726"/>
                  <a:pt x="64851" y="115805"/>
                </a:cubicBezTo>
                <a:cubicBezTo>
                  <a:pt x="64851" y="111665"/>
                  <a:pt x="64069" y="107728"/>
                  <a:pt x="62680" y="104080"/>
                </a:cubicBezTo>
                <a:lnTo>
                  <a:pt x="144525" y="22235"/>
                </a:lnTo>
                <a:cubicBezTo>
                  <a:pt x="146581" y="20179"/>
                  <a:pt x="146581" y="16879"/>
                  <a:pt x="144525" y="14823"/>
                </a:cubicBezTo>
                <a:cubicBezTo>
                  <a:pt x="136332" y="6630"/>
                  <a:pt x="123072" y="6630"/>
                  <a:pt x="114879" y="14823"/>
                </a:cubicBezTo>
                <a:lnTo>
                  <a:pt x="74116" y="55587"/>
                </a:lnTo>
                <a:lnTo>
                  <a:pt x="62680" y="44151"/>
                </a:lnTo>
                <a:cubicBezTo>
                  <a:pt x="64098" y="40503"/>
                  <a:pt x="64851" y="36566"/>
                  <a:pt x="64851" y="32426"/>
                </a:cubicBezTo>
                <a:cubicBezTo>
                  <a:pt x="64851" y="14505"/>
                  <a:pt x="50346" y="0"/>
                  <a:pt x="32426" y="0"/>
                </a:cubicBezTo>
                <a:cubicBezTo>
                  <a:pt x="14505" y="0"/>
                  <a:pt x="0" y="14505"/>
                  <a:pt x="0" y="32426"/>
                </a:cubicBezTo>
                <a:cubicBezTo>
                  <a:pt x="0" y="50346"/>
                  <a:pt x="14505" y="64851"/>
                  <a:pt x="32426" y="64851"/>
                </a:cubicBezTo>
                <a:cubicBezTo>
                  <a:pt x="36566" y="64851"/>
                  <a:pt x="40503" y="64069"/>
                  <a:pt x="44151" y="62680"/>
                </a:cubicBezTo>
                <a:lnTo>
                  <a:pt x="55587" y="74116"/>
                </a:lnTo>
                <a:close/>
                <a:moveTo>
                  <a:pt x="83930" y="102459"/>
                </a:moveTo>
                <a:lnTo>
                  <a:pt x="114879" y="133408"/>
                </a:lnTo>
                <a:cubicBezTo>
                  <a:pt x="123072" y="141601"/>
                  <a:pt x="136332" y="141601"/>
                  <a:pt x="144525" y="133408"/>
                </a:cubicBezTo>
                <a:cubicBezTo>
                  <a:pt x="146581" y="131352"/>
                  <a:pt x="146581" y="128052"/>
                  <a:pt x="144525" y="125996"/>
                </a:cubicBezTo>
                <a:lnTo>
                  <a:pt x="102459" y="83930"/>
                </a:lnTo>
                <a:lnTo>
                  <a:pt x="83930" y="102459"/>
                </a:lnTo>
                <a:close/>
                <a:moveTo>
                  <a:pt x="18529" y="32426"/>
                </a:moveTo>
                <a:cubicBezTo>
                  <a:pt x="18529" y="24756"/>
                  <a:pt x="24756" y="18529"/>
                  <a:pt x="32426" y="18529"/>
                </a:cubicBezTo>
                <a:cubicBezTo>
                  <a:pt x="40095" y="18529"/>
                  <a:pt x="46322" y="24756"/>
                  <a:pt x="46322" y="32426"/>
                </a:cubicBezTo>
                <a:cubicBezTo>
                  <a:pt x="46322" y="40095"/>
                  <a:pt x="40095" y="46322"/>
                  <a:pt x="32426" y="46322"/>
                </a:cubicBezTo>
                <a:cubicBezTo>
                  <a:pt x="24756" y="46322"/>
                  <a:pt x="18529" y="40095"/>
                  <a:pt x="18529" y="32426"/>
                </a:cubicBezTo>
                <a:close/>
                <a:moveTo>
                  <a:pt x="32426" y="101909"/>
                </a:moveTo>
                <a:cubicBezTo>
                  <a:pt x="40095" y="101909"/>
                  <a:pt x="46322" y="108136"/>
                  <a:pt x="46322" y="115805"/>
                </a:cubicBezTo>
                <a:cubicBezTo>
                  <a:pt x="46322" y="123475"/>
                  <a:pt x="40095" y="129702"/>
                  <a:pt x="32426" y="129702"/>
                </a:cubicBezTo>
                <a:cubicBezTo>
                  <a:pt x="24756" y="129702"/>
                  <a:pt x="18529" y="123475"/>
                  <a:pt x="18529" y="115805"/>
                </a:cubicBezTo>
                <a:cubicBezTo>
                  <a:pt x="18529" y="108136"/>
                  <a:pt x="24756" y="101909"/>
                  <a:pt x="32426" y="10190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2" name="Text 30"/>
          <p:cNvSpPr/>
          <p:nvPr/>
        </p:nvSpPr>
        <p:spPr>
          <a:xfrm>
            <a:off x="6618862" y="2933742"/>
            <a:ext cx="319623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Post-pruning:</a:t>
            </a:r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Remove branches after full growth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71081" y="3498871"/>
            <a:ext cx="5638954" cy="2229641"/>
          </a:xfrm>
          <a:custGeom>
            <a:avLst/>
            <a:gdLst/>
            <a:ahLst/>
            <a:cxnLst/>
            <a:rect l="l" t="t" r="r" b="b"/>
            <a:pathLst>
              <a:path w="5638954" h="2229641">
                <a:moveTo>
                  <a:pt x="111170" y="0"/>
                </a:moveTo>
                <a:lnTo>
                  <a:pt x="5527784" y="0"/>
                </a:lnTo>
                <a:cubicBezTo>
                  <a:pt x="5589182" y="0"/>
                  <a:pt x="5638954" y="49772"/>
                  <a:pt x="5638954" y="111170"/>
                </a:cubicBezTo>
                <a:lnTo>
                  <a:pt x="5638954" y="2118471"/>
                </a:lnTo>
                <a:cubicBezTo>
                  <a:pt x="5638954" y="2179869"/>
                  <a:pt x="5589182" y="2229641"/>
                  <a:pt x="5527784" y="2229641"/>
                </a:cubicBezTo>
                <a:lnTo>
                  <a:pt x="111170" y="2229641"/>
                </a:lnTo>
                <a:cubicBezTo>
                  <a:pt x="49772" y="2229641"/>
                  <a:pt x="0" y="2179869"/>
                  <a:pt x="0" y="2118471"/>
                </a:cubicBezTo>
                <a:lnTo>
                  <a:pt x="0" y="111170"/>
                </a:lnTo>
                <a:cubicBezTo>
                  <a:pt x="0" y="49772"/>
                  <a:pt x="49772" y="0"/>
                  <a:pt x="111170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394199" y="3724304"/>
            <a:ext cx="162128" cy="185289"/>
          </a:xfrm>
          <a:custGeom>
            <a:avLst/>
            <a:gdLst/>
            <a:ahLst/>
            <a:cxnLst/>
            <a:rect l="l" t="t" r="r" b="b"/>
            <a:pathLst>
              <a:path w="162128" h="185289">
                <a:moveTo>
                  <a:pt x="138967" y="34742"/>
                </a:moveTo>
                <a:lnTo>
                  <a:pt x="92644" y="34742"/>
                </a:lnTo>
                <a:lnTo>
                  <a:pt x="92644" y="81064"/>
                </a:lnTo>
                <a:lnTo>
                  <a:pt x="138967" y="81064"/>
                </a:lnTo>
                <a:lnTo>
                  <a:pt x="138967" y="34742"/>
                </a:lnTo>
                <a:close/>
                <a:moveTo>
                  <a:pt x="162128" y="81064"/>
                </a:moveTo>
                <a:lnTo>
                  <a:pt x="162128" y="150547"/>
                </a:lnTo>
                <a:cubicBezTo>
                  <a:pt x="162128" y="163322"/>
                  <a:pt x="151741" y="173708"/>
                  <a:pt x="138967" y="173708"/>
                </a:cubicBezTo>
                <a:lnTo>
                  <a:pt x="23161" y="173708"/>
                </a:lnTo>
                <a:cubicBezTo>
                  <a:pt x="10386" y="173708"/>
                  <a:pt x="0" y="163322"/>
                  <a:pt x="0" y="150547"/>
                </a:cubicBezTo>
                <a:lnTo>
                  <a:pt x="0" y="34742"/>
                </a:lnTo>
                <a:cubicBezTo>
                  <a:pt x="0" y="21967"/>
                  <a:pt x="10386" y="11581"/>
                  <a:pt x="23161" y="11581"/>
                </a:cubicBezTo>
                <a:lnTo>
                  <a:pt x="138967" y="11581"/>
                </a:lnTo>
                <a:cubicBezTo>
                  <a:pt x="151741" y="11581"/>
                  <a:pt x="162128" y="21967"/>
                  <a:pt x="162128" y="34742"/>
                </a:cubicBezTo>
                <a:lnTo>
                  <a:pt x="162128" y="81064"/>
                </a:lnTo>
                <a:close/>
                <a:moveTo>
                  <a:pt x="23161" y="104225"/>
                </a:moveTo>
                <a:lnTo>
                  <a:pt x="23161" y="150547"/>
                </a:lnTo>
                <a:lnTo>
                  <a:pt x="69483" y="150547"/>
                </a:lnTo>
                <a:lnTo>
                  <a:pt x="69483" y="104225"/>
                </a:lnTo>
                <a:lnTo>
                  <a:pt x="23161" y="104225"/>
                </a:lnTo>
                <a:close/>
                <a:moveTo>
                  <a:pt x="69483" y="81064"/>
                </a:moveTo>
                <a:lnTo>
                  <a:pt x="69483" y="34742"/>
                </a:lnTo>
                <a:lnTo>
                  <a:pt x="23161" y="34742"/>
                </a:lnTo>
                <a:lnTo>
                  <a:pt x="23161" y="81064"/>
                </a:lnTo>
                <a:lnTo>
                  <a:pt x="69483" y="81064"/>
                </a:lnTo>
                <a:close/>
                <a:moveTo>
                  <a:pt x="92644" y="104225"/>
                </a:moveTo>
                <a:lnTo>
                  <a:pt x="92644" y="150547"/>
                </a:lnTo>
                <a:lnTo>
                  <a:pt x="138967" y="150547"/>
                </a:lnTo>
                <a:lnTo>
                  <a:pt x="138967" y="104225"/>
                </a:lnTo>
                <a:lnTo>
                  <a:pt x="92644" y="104225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5" name="Text 33"/>
          <p:cNvSpPr/>
          <p:nvPr/>
        </p:nvSpPr>
        <p:spPr>
          <a:xfrm>
            <a:off x="6702242" y="3687246"/>
            <a:ext cx="1760243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Boundaries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59457" y="4057824"/>
            <a:ext cx="5336316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DT creates </a:t>
            </a:r>
            <a:pPr>
              <a:lnSpc>
                <a:spcPct val="140000"/>
              </a:lnSpc>
            </a:pPr>
            <a:r>
              <a:rPr lang="en-US" sz="11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axis-aligned boundaries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split feature space into separate class regions.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59457" y="4650748"/>
            <a:ext cx="5262201" cy="889386"/>
          </a:xfrm>
          <a:custGeom>
            <a:avLst/>
            <a:gdLst/>
            <a:ahLst/>
            <a:cxnLst/>
            <a:rect l="l" t="t" r="r" b="b"/>
            <a:pathLst>
              <a:path w="5262201" h="889386">
                <a:moveTo>
                  <a:pt x="74113" y="0"/>
                </a:moveTo>
                <a:lnTo>
                  <a:pt x="5188088" y="0"/>
                </a:lnTo>
                <a:cubicBezTo>
                  <a:pt x="5229019" y="0"/>
                  <a:pt x="5262201" y="33181"/>
                  <a:pt x="5262201" y="74113"/>
                </a:cubicBezTo>
                <a:lnTo>
                  <a:pt x="5262201" y="815273"/>
                </a:lnTo>
                <a:cubicBezTo>
                  <a:pt x="5262201" y="856205"/>
                  <a:pt x="5229019" y="889386"/>
                  <a:pt x="5188088" y="889386"/>
                </a:cubicBezTo>
                <a:lnTo>
                  <a:pt x="74113" y="889386"/>
                </a:lnTo>
                <a:cubicBezTo>
                  <a:pt x="33181" y="889386"/>
                  <a:pt x="0" y="856205"/>
                  <a:pt x="0" y="815273"/>
                </a:cubicBezTo>
                <a:lnTo>
                  <a:pt x="0" y="74113"/>
                </a:lnTo>
                <a:cubicBezTo>
                  <a:pt x="0" y="33181"/>
                  <a:pt x="33181" y="0"/>
                  <a:pt x="7411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498424" y="4792804"/>
            <a:ext cx="129702" cy="148231"/>
          </a:xfrm>
          <a:custGeom>
            <a:avLst/>
            <a:gdLst/>
            <a:ahLst/>
            <a:cxnLst/>
            <a:rect l="l" t="t" r="r" b="b"/>
            <a:pathLst>
              <a:path w="129702" h="148231">
                <a:moveTo>
                  <a:pt x="125881" y="20295"/>
                </a:moveTo>
                <a:cubicBezTo>
                  <a:pt x="130021" y="23306"/>
                  <a:pt x="130947" y="29096"/>
                  <a:pt x="127936" y="33236"/>
                </a:cubicBezTo>
                <a:lnTo>
                  <a:pt x="53821" y="135145"/>
                </a:lnTo>
                <a:cubicBezTo>
                  <a:pt x="52228" y="137345"/>
                  <a:pt x="49767" y="138706"/>
                  <a:pt x="47046" y="138938"/>
                </a:cubicBezTo>
                <a:cubicBezTo>
                  <a:pt x="44325" y="139169"/>
                  <a:pt x="41690" y="138156"/>
                  <a:pt x="39779" y="136245"/>
                </a:cubicBezTo>
                <a:lnTo>
                  <a:pt x="2721" y="99187"/>
                </a:lnTo>
                <a:cubicBezTo>
                  <a:pt x="-897" y="95568"/>
                  <a:pt x="-897" y="89691"/>
                  <a:pt x="2721" y="86072"/>
                </a:cubicBezTo>
                <a:cubicBezTo>
                  <a:pt x="6340" y="82453"/>
                  <a:pt x="12217" y="82453"/>
                  <a:pt x="15836" y="86072"/>
                </a:cubicBezTo>
                <a:lnTo>
                  <a:pt x="45222" y="115458"/>
                </a:lnTo>
                <a:lnTo>
                  <a:pt x="112968" y="22322"/>
                </a:lnTo>
                <a:cubicBezTo>
                  <a:pt x="115979" y="18181"/>
                  <a:pt x="121769" y="17255"/>
                  <a:pt x="125909" y="20266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9" name="Text 37"/>
          <p:cNvSpPr/>
          <p:nvPr/>
        </p:nvSpPr>
        <p:spPr>
          <a:xfrm>
            <a:off x="6709985" y="4761921"/>
            <a:ext cx="487461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Rectangular partitions of feature space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98424" y="5015150"/>
            <a:ext cx="129702" cy="148231"/>
          </a:xfrm>
          <a:custGeom>
            <a:avLst/>
            <a:gdLst/>
            <a:ahLst/>
            <a:cxnLst/>
            <a:rect l="l" t="t" r="r" b="b"/>
            <a:pathLst>
              <a:path w="129702" h="148231">
                <a:moveTo>
                  <a:pt x="125881" y="20295"/>
                </a:moveTo>
                <a:cubicBezTo>
                  <a:pt x="130021" y="23306"/>
                  <a:pt x="130947" y="29096"/>
                  <a:pt x="127936" y="33236"/>
                </a:cubicBezTo>
                <a:lnTo>
                  <a:pt x="53821" y="135145"/>
                </a:lnTo>
                <a:cubicBezTo>
                  <a:pt x="52228" y="137345"/>
                  <a:pt x="49767" y="138706"/>
                  <a:pt x="47046" y="138938"/>
                </a:cubicBezTo>
                <a:cubicBezTo>
                  <a:pt x="44325" y="139169"/>
                  <a:pt x="41690" y="138156"/>
                  <a:pt x="39779" y="136245"/>
                </a:cubicBezTo>
                <a:lnTo>
                  <a:pt x="2721" y="99187"/>
                </a:lnTo>
                <a:cubicBezTo>
                  <a:pt x="-897" y="95568"/>
                  <a:pt x="-897" y="89691"/>
                  <a:pt x="2721" y="86072"/>
                </a:cubicBezTo>
                <a:cubicBezTo>
                  <a:pt x="6340" y="82453"/>
                  <a:pt x="12217" y="82453"/>
                  <a:pt x="15836" y="86072"/>
                </a:cubicBezTo>
                <a:lnTo>
                  <a:pt x="45222" y="115458"/>
                </a:lnTo>
                <a:lnTo>
                  <a:pt x="112968" y="22322"/>
                </a:lnTo>
                <a:cubicBezTo>
                  <a:pt x="115979" y="18181"/>
                  <a:pt x="121769" y="17255"/>
                  <a:pt x="125909" y="20266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1" name="Text 39"/>
          <p:cNvSpPr/>
          <p:nvPr/>
        </p:nvSpPr>
        <p:spPr>
          <a:xfrm>
            <a:off x="6709985" y="4984267"/>
            <a:ext cx="487461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split creates orthogonal divisions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98424" y="5237497"/>
            <a:ext cx="129702" cy="148231"/>
          </a:xfrm>
          <a:custGeom>
            <a:avLst/>
            <a:gdLst/>
            <a:ahLst/>
            <a:cxnLst/>
            <a:rect l="l" t="t" r="r" b="b"/>
            <a:pathLst>
              <a:path w="129702" h="148231">
                <a:moveTo>
                  <a:pt x="125881" y="20295"/>
                </a:moveTo>
                <a:cubicBezTo>
                  <a:pt x="130021" y="23306"/>
                  <a:pt x="130947" y="29096"/>
                  <a:pt x="127936" y="33236"/>
                </a:cubicBezTo>
                <a:lnTo>
                  <a:pt x="53821" y="135145"/>
                </a:lnTo>
                <a:cubicBezTo>
                  <a:pt x="52228" y="137345"/>
                  <a:pt x="49767" y="138706"/>
                  <a:pt x="47046" y="138938"/>
                </a:cubicBezTo>
                <a:cubicBezTo>
                  <a:pt x="44325" y="139169"/>
                  <a:pt x="41690" y="138156"/>
                  <a:pt x="39779" y="136245"/>
                </a:cubicBezTo>
                <a:lnTo>
                  <a:pt x="2721" y="99187"/>
                </a:lnTo>
                <a:cubicBezTo>
                  <a:pt x="-897" y="95568"/>
                  <a:pt x="-897" y="89691"/>
                  <a:pt x="2721" y="86072"/>
                </a:cubicBezTo>
                <a:cubicBezTo>
                  <a:pt x="6340" y="82453"/>
                  <a:pt x="12217" y="82453"/>
                  <a:pt x="15836" y="86072"/>
                </a:cubicBezTo>
                <a:lnTo>
                  <a:pt x="45222" y="115458"/>
                </a:lnTo>
                <a:lnTo>
                  <a:pt x="112968" y="22322"/>
                </a:lnTo>
                <a:cubicBezTo>
                  <a:pt x="115979" y="18181"/>
                  <a:pt x="121769" y="17255"/>
                  <a:pt x="125909" y="20266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3" name="Text 41"/>
          <p:cNvSpPr/>
          <p:nvPr/>
        </p:nvSpPr>
        <p:spPr>
          <a:xfrm>
            <a:off x="6709985" y="5206614"/>
            <a:ext cx="487461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to visualize and interpret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71081" y="5882921"/>
            <a:ext cx="2766979" cy="969678"/>
          </a:xfrm>
          <a:custGeom>
            <a:avLst/>
            <a:gdLst/>
            <a:ahLst/>
            <a:cxnLst/>
            <a:rect l="l" t="t" r="r" b="b"/>
            <a:pathLst>
              <a:path w="2766979" h="969678">
                <a:moveTo>
                  <a:pt x="74112" y="0"/>
                </a:moveTo>
                <a:lnTo>
                  <a:pt x="2692866" y="0"/>
                </a:lnTo>
                <a:cubicBezTo>
                  <a:pt x="2733797" y="0"/>
                  <a:pt x="2766979" y="33181"/>
                  <a:pt x="2766979" y="74112"/>
                </a:cubicBezTo>
                <a:lnTo>
                  <a:pt x="2766979" y="895565"/>
                </a:lnTo>
                <a:cubicBezTo>
                  <a:pt x="2766979" y="936497"/>
                  <a:pt x="2733797" y="969678"/>
                  <a:pt x="2692866" y="969678"/>
                </a:cubicBezTo>
                <a:lnTo>
                  <a:pt x="74112" y="969678"/>
                </a:lnTo>
                <a:cubicBezTo>
                  <a:pt x="33209" y="969678"/>
                  <a:pt x="0" y="936469"/>
                  <a:pt x="0" y="895565"/>
                </a:cubicBezTo>
                <a:lnTo>
                  <a:pt x="0" y="74112"/>
                </a:lnTo>
                <a:cubicBezTo>
                  <a:pt x="0" y="33209"/>
                  <a:pt x="33209" y="0"/>
                  <a:pt x="74112" y="0"/>
                </a:cubicBezTo>
                <a:close/>
              </a:path>
            </a:pathLst>
          </a:custGeom>
          <a:solidFill>
            <a:srgbClr val="3D8B75">
              <a:alpha val="10196"/>
            </a:srgbClr>
          </a:solidFill>
          <a:ln w="8467">
            <a:solidFill>
              <a:srgbClr val="3D8B75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6303871" y="6034239"/>
            <a:ext cx="148231" cy="148231"/>
          </a:xfrm>
          <a:custGeom>
            <a:avLst/>
            <a:gdLst/>
            <a:ahLst/>
            <a:cxnLst/>
            <a:rect l="l" t="t" r="r" b="b"/>
            <a:pathLst>
              <a:path w="148231" h="148231">
                <a:moveTo>
                  <a:pt x="74116" y="148231"/>
                </a:moveTo>
                <a:cubicBezTo>
                  <a:pt x="115021" y="148231"/>
                  <a:pt x="148231" y="115021"/>
                  <a:pt x="148231" y="74116"/>
                </a:cubicBezTo>
                <a:cubicBezTo>
                  <a:pt x="148231" y="33210"/>
                  <a:pt x="115021" y="0"/>
                  <a:pt x="74116" y="0"/>
                </a:cubicBezTo>
                <a:cubicBezTo>
                  <a:pt x="33210" y="0"/>
                  <a:pt x="0" y="33210"/>
                  <a:pt x="0" y="74116"/>
                </a:cubicBezTo>
                <a:cubicBezTo>
                  <a:pt x="0" y="115021"/>
                  <a:pt x="33210" y="148231"/>
                  <a:pt x="74116" y="148231"/>
                </a:cubicBezTo>
                <a:close/>
                <a:moveTo>
                  <a:pt x="67167" y="99593"/>
                </a:moveTo>
                <a:lnTo>
                  <a:pt x="67167" y="81064"/>
                </a:lnTo>
                <a:lnTo>
                  <a:pt x="48638" y="81064"/>
                </a:lnTo>
                <a:cubicBezTo>
                  <a:pt x="44788" y="81064"/>
                  <a:pt x="41690" y="77966"/>
                  <a:pt x="41690" y="74116"/>
                </a:cubicBezTo>
                <a:cubicBezTo>
                  <a:pt x="41690" y="70265"/>
                  <a:pt x="44788" y="67167"/>
                  <a:pt x="48638" y="67167"/>
                </a:cubicBezTo>
                <a:lnTo>
                  <a:pt x="67167" y="67167"/>
                </a:lnTo>
                <a:lnTo>
                  <a:pt x="67167" y="48638"/>
                </a:lnTo>
                <a:cubicBezTo>
                  <a:pt x="67167" y="44788"/>
                  <a:pt x="70265" y="41690"/>
                  <a:pt x="74116" y="41690"/>
                </a:cubicBezTo>
                <a:cubicBezTo>
                  <a:pt x="77966" y="41690"/>
                  <a:pt x="81064" y="44788"/>
                  <a:pt x="81064" y="48638"/>
                </a:cubicBezTo>
                <a:lnTo>
                  <a:pt x="81064" y="67167"/>
                </a:lnTo>
                <a:lnTo>
                  <a:pt x="99593" y="67167"/>
                </a:lnTo>
                <a:cubicBezTo>
                  <a:pt x="103443" y="67167"/>
                  <a:pt x="106541" y="70265"/>
                  <a:pt x="106541" y="74116"/>
                </a:cubicBezTo>
                <a:cubicBezTo>
                  <a:pt x="106541" y="77966"/>
                  <a:pt x="103443" y="81064"/>
                  <a:pt x="99593" y="81064"/>
                </a:cubicBezTo>
                <a:lnTo>
                  <a:pt x="81064" y="81064"/>
                </a:lnTo>
                <a:lnTo>
                  <a:pt x="81064" y="99593"/>
                </a:lnTo>
                <a:cubicBezTo>
                  <a:pt x="81064" y="103443"/>
                  <a:pt x="77966" y="106541"/>
                  <a:pt x="74116" y="106541"/>
                </a:cubicBezTo>
                <a:cubicBezTo>
                  <a:pt x="70265" y="106541"/>
                  <a:pt x="67167" y="103443"/>
                  <a:pt x="67167" y="99593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46" name="Text 44"/>
          <p:cNvSpPr/>
          <p:nvPr/>
        </p:nvSpPr>
        <p:spPr>
          <a:xfrm>
            <a:off x="6544746" y="5997181"/>
            <a:ext cx="852328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Advantages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85342" y="6293643"/>
            <a:ext cx="261257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Easy &amp; interpretable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285342" y="6515989"/>
            <a:ext cx="261257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Handles all data types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051259" y="5882921"/>
            <a:ext cx="2766979" cy="969678"/>
          </a:xfrm>
          <a:custGeom>
            <a:avLst/>
            <a:gdLst/>
            <a:ahLst/>
            <a:cxnLst/>
            <a:rect l="l" t="t" r="r" b="b"/>
            <a:pathLst>
              <a:path w="2766979" h="969678">
                <a:moveTo>
                  <a:pt x="74112" y="0"/>
                </a:moveTo>
                <a:lnTo>
                  <a:pt x="2692866" y="0"/>
                </a:lnTo>
                <a:cubicBezTo>
                  <a:pt x="2733797" y="0"/>
                  <a:pt x="2766979" y="33181"/>
                  <a:pt x="2766979" y="74112"/>
                </a:cubicBezTo>
                <a:lnTo>
                  <a:pt x="2766979" y="895565"/>
                </a:lnTo>
                <a:cubicBezTo>
                  <a:pt x="2766979" y="936497"/>
                  <a:pt x="2733797" y="969678"/>
                  <a:pt x="2692866" y="969678"/>
                </a:cubicBezTo>
                <a:lnTo>
                  <a:pt x="74112" y="969678"/>
                </a:lnTo>
                <a:cubicBezTo>
                  <a:pt x="33209" y="969678"/>
                  <a:pt x="0" y="936469"/>
                  <a:pt x="0" y="895565"/>
                </a:cubicBezTo>
                <a:lnTo>
                  <a:pt x="0" y="74112"/>
                </a:lnTo>
                <a:cubicBezTo>
                  <a:pt x="0" y="33209"/>
                  <a:pt x="33209" y="0"/>
                  <a:pt x="74112" y="0"/>
                </a:cubicBezTo>
                <a:close/>
              </a:path>
            </a:pathLst>
          </a:custGeom>
          <a:solidFill>
            <a:srgbClr val="C9A86A">
              <a:alpha val="10196"/>
            </a:srgbClr>
          </a:solidFill>
          <a:ln w="8467">
            <a:solidFill>
              <a:srgbClr val="C9A86A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9184050" y="6034239"/>
            <a:ext cx="148231" cy="148231"/>
          </a:xfrm>
          <a:custGeom>
            <a:avLst/>
            <a:gdLst/>
            <a:ahLst/>
            <a:cxnLst/>
            <a:rect l="l" t="t" r="r" b="b"/>
            <a:pathLst>
              <a:path w="148231" h="148231">
                <a:moveTo>
                  <a:pt x="74116" y="148231"/>
                </a:moveTo>
                <a:cubicBezTo>
                  <a:pt x="115021" y="148231"/>
                  <a:pt x="148231" y="115021"/>
                  <a:pt x="148231" y="74116"/>
                </a:cubicBezTo>
                <a:cubicBezTo>
                  <a:pt x="148231" y="33210"/>
                  <a:pt x="115021" y="0"/>
                  <a:pt x="74116" y="0"/>
                </a:cubicBezTo>
                <a:cubicBezTo>
                  <a:pt x="33210" y="0"/>
                  <a:pt x="0" y="33210"/>
                  <a:pt x="0" y="74116"/>
                </a:cubicBezTo>
                <a:cubicBezTo>
                  <a:pt x="0" y="115021"/>
                  <a:pt x="33210" y="148231"/>
                  <a:pt x="74116" y="148231"/>
                </a:cubicBezTo>
                <a:close/>
                <a:moveTo>
                  <a:pt x="48638" y="67167"/>
                </a:moveTo>
                <a:lnTo>
                  <a:pt x="99593" y="67167"/>
                </a:lnTo>
                <a:cubicBezTo>
                  <a:pt x="103443" y="67167"/>
                  <a:pt x="106541" y="70265"/>
                  <a:pt x="106541" y="74116"/>
                </a:cubicBezTo>
                <a:cubicBezTo>
                  <a:pt x="106541" y="77966"/>
                  <a:pt x="103443" y="81064"/>
                  <a:pt x="99593" y="81064"/>
                </a:cubicBezTo>
                <a:lnTo>
                  <a:pt x="48638" y="81064"/>
                </a:lnTo>
                <a:cubicBezTo>
                  <a:pt x="44788" y="81064"/>
                  <a:pt x="41690" y="77966"/>
                  <a:pt x="41690" y="74116"/>
                </a:cubicBezTo>
                <a:cubicBezTo>
                  <a:pt x="41690" y="70265"/>
                  <a:pt x="44788" y="67167"/>
                  <a:pt x="48638" y="67167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1" name="Text 49"/>
          <p:cNvSpPr/>
          <p:nvPr/>
        </p:nvSpPr>
        <p:spPr>
          <a:xfrm>
            <a:off x="9424925" y="5997181"/>
            <a:ext cx="104688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Disadvantages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165521" y="6293643"/>
            <a:ext cx="261257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 Prone to overfitting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65521" y="6515989"/>
            <a:ext cx="2612571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 Sensitive to noise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6677" y="366677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73335" y="0"/>
                </a:moveTo>
                <a:lnTo>
                  <a:pt x="293341" y="0"/>
                </a:lnTo>
                <a:cubicBezTo>
                  <a:pt x="333816" y="0"/>
                  <a:pt x="366677" y="32860"/>
                  <a:pt x="366677" y="73335"/>
                </a:cubicBezTo>
                <a:lnTo>
                  <a:pt x="366677" y="293341"/>
                </a:lnTo>
                <a:cubicBezTo>
                  <a:pt x="366677" y="333816"/>
                  <a:pt x="333816" y="366677"/>
                  <a:pt x="293341" y="366677"/>
                </a:cubicBezTo>
                <a:lnTo>
                  <a:pt x="73335" y="366677"/>
                </a:lnTo>
                <a:cubicBezTo>
                  <a:pt x="32860" y="366677"/>
                  <a:pt x="0" y="333816"/>
                  <a:pt x="0" y="293341"/>
                </a:cubicBezTo>
                <a:lnTo>
                  <a:pt x="0" y="73335"/>
                </a:lnTo>
                <a:cubicBezTo>
                  <a:pt x="0" y="32860"/>
                  <a:pt x="32860" y="0"/>
                  <a:pt x="73335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54526" y="421678"/>
            <a:ext cx="275008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43356" y="440012"/>
            <a:ext cx="2099224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spc="58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 Modeling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6677" y="806689"/>
            <a:ext cx="11623651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K-Nearest Neighbors: Theory &amp; Implementation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6677" y="1283368"/>
            <a:ext cx="733353" cy="36668"/>
          </a:xfrm>
          <a:custGeom>
            <a:avLst/>
            <a:gdLst/>
            <a:ahLst/>
            <a:cxnLst/>
            <a:rect l="l" t="t" r="r" b="b"/>
            <a:pathLst>
              <a:path w="733353" h="36668">
                <a:moveTo>
                  <a:pt x="0" y="0"/>
                </a:moveTo>
                <a:lnTo>
                  <a:pt x="733353" y="0"/>
                </a:lnTo>
                <a:lnTo>
                  <a:pt x="733353" y="36668"/>
                </a:lnTo>
                <a:lnTo>
                  <a:pt x="0" y="36668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69732" y="1469762"/>
            <a:ext cx="6807964" cy="2169504"/>
          </a:xfrm>
          <a:custGeom>
            <a:avLst/>
            <a:gdLst/>
            <a:ahLst/>
            <a:cxnLst/>
            <a:rect l="l" t="t" r="r" b="b"/>
            <a:pathLst>
              <a:path w="6807964" h="2169504">
                <a:moveTo>
                  <a:pt x="109994" y="0"/>
                </a:moveTo>
                <a:lnTo>
                  <a:pt x="6697970" y="0"/>
                </a:lnTo>
                <a:cubicBezTo>
                  <a:pt x="6758718" y="0"/>
                  <a:pt x="6807964" y="49246"/>
                  <a:pt x="6807964" y="109994"/>
                </a:cubicBezTo>
                <a:lnTo>
                  <a:pt x="6807964" y="2059510"/>
                </a:lnTo>
                <a:cubicBezTo>
                  <a:pt x="6807964" y="2120258"/>
                  <a:pt x="6758718" y="2169504"/>
                  <a:pt x="6697970" y="2169504"/>
                </a:cubicBezTo>
                <a:lnTo>
                  <a:pt x="109994" y="2169504"/>
                </a:lnTo>
                <a:cubicBezTo>
                  <a:pt x="49246" y="2169504"/>
                  <a:pt x="0" y="2120258"/>
                  <a:pt x="0" y="2059510"/>
                </a:cubicBezTo>
                <a:lnTo>
                  <a:pt x="0" y="109994"/>
                </a:lnTo>
                <a:cubicBezTo>
                  <a:pt x="0" y="49246"/>
                  <a:pt x="49246" y="0"/>
                  <a:pt x="109994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79044" y="1692827"/>
            <a:ext cx="183338" cy="183338"/>
          </a:xfrm>
          <a:custGeom>
            <a:avLst/>
            <a:gdLst/>
            <a:ahLst/>
            <a:cxnLst/>
            <a:rect l="l" t="t" r="r" b="b"/>
            <a:pathLst>
              <a:path w="183338" h="183338">
                <a:moveTo>
                  <a:pt x="0" y="28647"/>
                </a:moveTo>
                <a:cubicBezTo>
                  <a:pt x="0" y="19157"/>
                  <a:pt x="7699" y="11459"/>
                  <a:pt x="17188" y="11459"/>
                </a:cubicBezTo>
                <a:lnTo>
                  <a:pt x="51564" y="11459"/>
                </a:lnTo>
                <a:cubicBezTo>
                  <a:pt x="61053" y="11459"/>
                  <a:pt x="68752" y="19157"/>
                  <a:pt x="68752" y="28647"/>
                </a:cubicBezTo>
                <a:lnTo>
                  <a:pt x="68752" y="34376"/>
                </a:lnTo>
                <a:lnTo>
                  <a:pt x="114586" y="34376"/>
                </a:lnTo>
                <a:lnTo>
                  <a:pt x="114586" y="28647"/>
                </a:lnTo>
                <a:cubicBezTo>
                  <a:pt x="114586" y="19157"/>
                  <a:pt x="122285" y="11459"/>
                  <a:pt x="131774" y="11459"/>
                </a:cubicBezTo>
                <a:lnTo>
                  <a:pt x="166150" y="11459"/>
                </a:lnTo>
                <a:cubicBezTo>
                  <a:pt x="175640" y="11459"/>
                  <a:pt x="183338" y="19157"/>
                  <a:pt x="183338" y="28647"/>
                </a:cubicBezTo>
                <a:lnTo>
                  <a:pt x="183338" y="63023"/>
                </a:lnTo>
                <a:cubicBezTo>
                  <a:pt x="183338" y="72512"/>
                  <a:pt x="175640" y="80211"/>
                  <a:pt x="166150" y="80211"/>
                </a:cubicBezTo>
                <a:lnTo>
                  <a:pt x="131774" y="80211"/>
                </a:lnTo>
                <a:cubicBezTo>
                  <a:pt x="122285" y="80211"/>
                  <a:pt x="114586" y="72512"/>
                  <a:pt x="114586" y="63023"/>
                </a:cubicBezTo>
                <a:lnTo>
                  <a:pt x="114586" y="57293"/>
                </a:lnTo>
                <a:lnTo>
                  <a:pt x="68752" y="57293"/>
                </a:lnTo>
                <a:lnTo>
                  <a:pt x="68752" y="63023"/>
                </a:lnTo>
                <a:cubicBezTo>
                  <a:pt x="68752" y="65637"/>
                  <a:pt x="68143" y="68143"/>
                  <a:pt x="67105" y="70363"/>
                </a:cubicBezTo>
                <a:lnTo>
                  <a:pt x="91669" y="103128"/>
                </a:lnTo>
                <a:lnTo>
                  <a:pt x="120316" y="103128"/>
                </a:lnTo>
                <a:cubicBezTo>
                  <a:pt x="129805" y="103128"/>
                  <a:pt x="137504" y="110827"/>
                  <a:pt x="137504" y="120316"/>
                </a:cubicBezTo>
                <a:lnTo>
                  <a:pt x="137504" y="154692"/>
                </a:lnTo>
                <a:cubicBezTo>
                  <a:pt x="137504" y="164181"/>
                  <a:pt x="129805" y="171880"/>
                  <a:pt x="120316" y="171880"/>
                </a:cubicBezTo>
                <a:lnTo>
                  <a:pt x="85940" y="171880"/>
                </a:lnTo>
                <a:cubicBezTo>
                  <a:pt x="76451" y="171880"/>
                  <a:pt x="68752" y="164181"/>
                  <a:pt x="68752" y="154692"/>
                </a:cubicBezTo>
                <a:lnTo>
                  <a:pt x="68752" y="120316"/>
                </a:lnTo>
                <a:cubicBezTo>
                  <a:pt x="68752" y="117702"/>
                  <a:pt x="69361" y="115195"/>
                  <a:pt x="70399" y="112975"/>
                </a:cubicBezTo>
                <a:lnTo>
                  <a:pt x="45835" y="80211"/>
                </a:lnTo>
                <a:lnTo>
                  <a:pt x="17188" y="80211"/>
                </a:lnTo>
                <a:cubicBezTo>
                  <a:pt x="7699" y="80211"/>
                  <a:pt x="0" y="72512"/>
                  <a:pt x="0" y="63023"/>
                </a:cubicBezTo>
                <a:lnTo>
                  <a:pt x="0" y="28647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895302" y="1656159"/>
            <a:ext cx="1714214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Definition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6126" y="2022836"/>
            <a:ext cx="6508511" cy="476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KNN is a </a:t>
            </a:r>
            <a:pPr>
              <a:lnSpc>
                <a:spcPct val="140000"/>
              </a:lnSpc>
            </a:pPr>
            <a:r>
              <a:rPr lang="en-US" sz="1155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non-parametric algorithm </a:t>
            </a:r>
            <a:pPr>
              <a:lnSpc>
                <a:spcPct val="14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that classifies data points based on the majority class among their k nearest neighbors in the feature space.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6126" y="2646186"/>
            <a:ext cx="6435176" cy="806689"/>
          </a:xfrm>
          <a:custGeom>
            <a:avLst/>
            <a:gdLst/>
            <a:ahLst/>
            <a:cxnLst/>
            <a:rect l="l" t="t" r="r" b="b"/>
            <a:pathLst>
              <a:path w="6435176" h="806689">
                <a:moveTo>
                  <a:pt x="73336" y="0"/>
                </a:moveTo>
                <a:lnTo>
                  <a:pt x="6361840" y="0"/>
                </a:lnTo>
                <a:cubicBezTo>
                  <a:pt x="6402342" y="0"/>
                  <a:pt x="6435176" y="32834"/>
                  <a:pt x="6435176" y="73336"/>
                </a:cubicBezTo>
                <a:lnTo>
                  <a:pt x="6435176" y="733353"/>
                </a:lnTo>
                <a:cubicBezTo>
                  <a:pt x="6435176" y="773855"/>
                  <a:pt x="6402342" y="806689"/>
                  <a:pt x="6361840" y="806689"/>
                </a:cubicBezTo>
                <a:lnTo>
                  <a:pt x="73336" y="806689"/>
                </a:lnTo>
                <a:cubicBezTo>
                  <a:pt x="32861" y="806689"/>
                  <a:pt x="0" y="773828"/>
                  <a:pt x="0" y="733353"/>
                </a:cubicBezTo>
                <a:lnTo>
                  <a:pt x="0" y="73336"/>
                </a:lnTo>
                <a:cubicBezTo>
                  <a:pt x="0" y="32861"/>
                  <a:pt x="32861" y="0"/>
                  <a:pt x="7333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02797" y="2792857"/>
            <a:ext cx="621517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Principle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2797" y="3086198"/>
            <a:ext cx="621517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Similar data points tend to exist in close proximity to each other in the feature space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69732" y="3792050"/>
            <a:ext cx="6807964" cy="2499513"/>
          </a:xfrm>
          <a:custGeom>
            <a:avLst/>
            <a:gdLst/>
            <a:ahLst/>
            <a:cxnLst/>
            <a:rect l="l" t="t" r="r" b="b"/>
            <a:pathLst>
              <a:path w="6807964" h="2499513">
                <a:moveTo>
                  <a:pt x="110004" y="0"/>
                </a:moveTo>
                <a:lnTo>
                  <a:pt x="6697960" y="0"/>
                </a:lnTo>
                <a:cubicBezTo>
                  <a:pt x="6758714" y="0"/>
                  <a:pt x="6807964" y="49250"/>
                  <a:pt x="6807964" y="110004"/>
                </a:cubicBezTo>
                <a:lnTo>
                  <a:pt x="6807964" y="2389509"/>
                </a:lnTo>
                <a:cubicBezTo>
                  <a:pt x="6807964" y="2450263"/>
                  <a:pt x="6758714" y="2499513"/>
                  <a:pt x="6697960" y="2499513"/>
                </a:cubicBezTo>
                <a:lnTo>
                  <a:pt x="110004" y="2499513"/>
                </a:lnTo>
                <a:cubicBezTo>
                  <a:pt x="49250" y="2499513"/>
                  <a:pt x="0" y="2450263"/>
                  <a:pt x="0" y="2389509"/>
                </a:cubicBezTo>
                <a:lnTo>
                  <a:pt x="0" y="110004"/>
                </a:lnTo>
                <a:cubicBezTo>
                  <a:pt x="0" y="49291"/>
                  <a:pt x="49291" y="0"/>
                  <a:pt x="110004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67585" y="4015110"/>
            <a:ext cx="206256" cy="183338"/>
          </a:xfrm>
          <a:custGeom>
            <a:avLst/>
            <a:gdLst/>
            <a:ahLst/>
            <a:cxnLst/>
            <a:rect l="l" t="t" r="r" b="b"/>
            <a:pathLst>
              <a:path w="206256" h="183338">
                <a:moveTo>
                  <a:pt x="74875" y="184842"/>
                </a:moveTo>
                <a:cubicBezTo>
                  <a:pt x="68179" y="191538"/>
                  <a:pt x="57293" y="191538"/>
                  <a:pt x="50561" y="184842"/>
                </a:cubicBezTo>
                <a:lnTo>
                  <a:pt x="10062" y="144343"/>
                </a:lnTo>
                <a:cubicBezTo>
                  <a:pt x="3366" y="137647"/>
                  <a:pt x="3366" y="126761"/>
                  <a:pt x="10062" y="120029"/>
                </a:cubicBezTo>
                <a:lnTo>
                  <a:pt x="16150" y="113942"/>
                </a:lnTo>
                <a:lnTo>
                  <a:pt x="42469" y="140261"/>
                </a:lnTo>
                <a:cubicBezTo>
                  <a:pt x="45835" y="143627"/>
                  <a:pt x="51277" y="143627"/>
                  <a:pt x="54608" y="140261"/>
                </a:cubicBezTo>
                <a:cubicBezTo>
                  <a:pt x="57938" y="136895"/>
                  <a:pt x="57974" y="131452"/>
                  <a:pt x="54608" y="128122"/>
                </a:cubicBezTo>
                <a:lnTo>
                  <a:pt x="28289" y="101803"/>
                </a:lnTo>
                <a:lnTo>
                  <a:pt x="40428" y="89664"/>
                </a:lnTo>
                <a:lnTo>
                  <a:pt x="58654" y="107890"/>
                </a:lnTo>
                <a:cubicBezTo>
                  <a:pt x="62020" y="111256"/>
                  <a:pt x="67463" y="111256"/>
                  <a:pt x="70793" y="107890"/>
                </a:cubicBezTo>
                <a:cubicBezTo>
                  <a:pt x="74123" y="104524"/>
                  <a:pt x="74159" y="99081"/>
                  <a:pt x="70793" y="95751"/>
                </a:cubicBezTo>
                <a:lnTo>
                  <a:pt x="52567" y="77525"/>
                </a:lnTo>
                <a:lnTo>
                  <a:pt x="64706" y="65386"/>
                </a:lnTo>
                <a:lnTo>
                  <a:pt x="91025" y="91705"/>
                </a:lnTo>
                <a:cubicBezTo>
                  <a:pt x="94391" y="95071"/>
                  <a:pt x="99833" y="95071"/>
                  <a:pt x="103164" y="91705"/>
                </a:cubicBezTo>
                <a:cubicBezTo>
                  <a:pt x="106494" y="88339"/>
                  <a:pt x="106530" y="82896"/>
                  <a:pt x="103164" y="79566"/>
                </a:cubicBezTo>
                <a:lnTo>
                  <a:pt x="76845" y="53247"/>
                </a:lnTo>
                <a:lnTo>
                  <a:pt x="88984" y="41108"/>
                </a:lnTo>
                <a:lnTo>
                  <a:pt x="107210" y="59334"/>
                </a:lnTo>
                <a:cubicBezTo>
                  <a:pt x="110576" y="62700"/>
                  <a:pt x="116019" y="62700"/>
                  <a:pt x="119349" y="59334"/>
                </a:cubicBezTo>
                <a:cubicBezTo>
                  <a:pt x="122679" y="55968"/>
                  <a:pt x="122715" y="50525"/>
                  <a:pt x="119349" y="47195"/>
                </a:cubicBezTo>
                <a:lnTo>
                  <a:pt x="101123" y="28969"/>
                </a:lnTo>
                <a:lnTo>
                  <a:pt x="113262" y="16830"/>
                </a:lnTo>
                <a:lnTo>
                  <a:pt x="139581" y="43149"/>
                </a:lnTo>
                <a:cubicBezTo>
                  <a:pt x="142947" y="46515"/>
                  <a:pt x="148389" y="46515"/>
                  <a:pt x="151720" y="43149"/>
                </a:cubicBezTo>
                <a:cubicBezTo>
                  <a:pt x="155050" y="39783"/>
                  <a:pt x="155086" y="34340"/>
                  <a:pt x="151720" y="31010"/>
                </a:cubicBezTo>
                <a:lnTo>
                  <a:pt x="125401" y="4691"/>
                </a:lnTo>
                <a:lnTo>
                  <a:pt x="131488" y="-1397"/>
                </a:lnTo>
                <a:cubicBezTo>
                  <a:pt x="138184" y="-8093"/>
                  <a:pt x="149070" y="-8093"/>
                  <a:pt x="155802" y="-1397"/>
                </a:cubicBezTo>
                <a:lnTo>
                  <a:pt x="196408" y="38995"/>
                </a:lnTo>
                <a:cubicBezTo>
                  <a:pt x="203105" y="45691"/>
                  <a:pt x="203105" y="56577"/>
                  <a:pt x="196408" y="63309"/>
                </a:cubicBezTo>
                <a:lnTo>
                  <a:pt x="74875" y="184842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6" name="Text 14"/>
          <p:cNvSpPr/>
          <p:nvPr/>
        </p:nvSpPr>
        <p:spPr>
          <a:xfrm>
            <a:off x="895302" y="3978442"/>
            <a:ext cx="2154226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Mathematical Foundation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56126" y="4345119"/>
            <a:ext cx="6435176" cy="843356"/>
          </a:xfrm>
          <a:custGeom>
            <a:avLst/>
            <a:gdLst/>
            <a:ahLst/>
            <a:cxnLst/>
            <a:rect l="l" t="t" r="r" b="b"/>
            <a:pathLst>
              <a:path w="6435176" h="843356">
                <a:moveTo>
                  <a:pt x="73338" y="0"/>
                </a:moveTo>
                <a:lnTo>
                  <a:pt x="6361838" y="0"/>
                </a:lnTo>
                <a:cubicBezTo>
                  <a:pt x="6402341" y="0"/>
                  <a:pt x="6435176" y="32835"/>
                  <a:pt x="6435176" y="73338"/>
                </a:cubicBezTo>
                <a:lnTo>
                  <a:pt x="6435176" y="770018"/>
                </a:lnTo>
                <a:cubicBezTo>
                  <a:pt x="6435176" y="810522"/>
                  <a:pt x="6402341" y="843356"/>
                  <a:pt x="6361838" y="843356"/>
                </a:cubicBezTo>
                <a:lnTo>
                  <a:pt x="73338" y="843356"/>
                </a:lnTo>
                <a:cubicBezTo>
                  <a:pt x="32835" y="843356"/>
                  <a:pt x="0" y="810522"/>
                  <a:pt x="0" y="770018"/>
                </a:cubicBezTo>
                <a:lnTo>
                  <a:pt x="0" y="73338"/>
                </a:lnTo>
                <a:cubicBezTo>
                  <a:pt x="0" y="32862"/>
                  <a:pt x="32862" y="0"/>
                  <a:pt x="7333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02797" y="4491789"/>
            <a:ext cx="621517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Euclidean Distance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56962" y="4785131"/>
            <a:ext cx="6233504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4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d(p, q) = √Σ(p</a:t>
            </a:r>
            <a:pPr algn="ctr">
              <a:lnSpc>
                <a:spcPct val="120000"/>
              </a:lnSpc>
            </a:pPr>
            <a:r>
              <a:rPr lang="en-US" sz="108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20000"/>
              </a:lnSpc>
            </a:pPr>
            <a:r>
              <a:rPr lang="en-US" sz="144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q</a:t>
            </a:r>
            <a:pPr algn="ctr">
              <a:lnSpc>
                <a:spcPct val="120000"/>
              </a:lnSpc>
            </a:pPr>
            <a:r>
              <a:rPr lang="en-US" sz="1083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20000"/>
              </a:lnSpc>
            </a:pPr>
            <a:r>
              <a:rPr lang="en-US" sz="1444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)²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56126" y="5298478"/>
            <a:ext cx="6435176" cy="806689"/>
          </a:xfrm>
          <a:custGeom>
            <a:avLst/>
            <a:gdLst/>
            <a:ahLst/>
            <a:cxnLst/>
            <a:rect l="l" t="t" r="r" b="b"/>
            <a:pathLst>
              <a:path w="6435176" h="806689">
                <a:moveTo>
                  <a:pt x="73336" y="0"/>
                </a:moveTo>
                <a:lnTo>
                  <a:pt x="6361840" y="0"/>
                </a:lnTo>
                <a:cubicBezTo>
                  <a:pt x="6402342" y="0"/>
                  <a:pt x="6435176" y="32834"/>
                  <a:pt x="6435176" y="73336"/>
                </a:cubicBezTo>
                <a:lnTo>
                  <a:pt x="6435176" y="733353"/>
                </a:lnTo>
                <a:cubicBezTo>
                  <a:pt x="6435176" y="773855"/>
                  <a:pt x="6402342" y="806689"/>
                  <a:pt x="6361840" y="806689"/>
                </a:cubicBezTo>
                <a:lnTo>
                  <a:pt x="73336" y="806689"/>
                </a:lnTo>
                <a:cubicBezTo>
                  <a:pt x="32861" y="806689"/>
                  <a:pt x="0" y="773828"/>
                  <a:pt x="0" y="733353"/>
                </a:cubicBezTo>
                <a:lnTo>
                  <a:pt x="0" y="73336"/>
                </a:lnTo>
                <a:cubicBezTo>
                  <a:pt x="0" y="32861"/>
                  <a:pt x="32861" y="0"/>
                  <a:pt x="7333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702797" y="5445149"/>
            <a:ext cx="621517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Decision Rule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66129" y="5738490"/>
            <a:ext cx="6215170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Assign the class with the </a:t>
            </a:r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count</a:t>
            </a:r>
            <a:pPr algn="ctr"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among the k nearest neighbors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331624" y="1469762"/>
            <a:ext cx="4488734" cy="2316174"/>
          </a:xfrm>
          <a:custGeom>
            <a:avLst/>
            <a:gdLst/>
            <a:ahLst/>
            <a:cxnLst/>
            <a:rect l="l" t="t" r="r" b="b"/>
            <a:pathLst>
              <a:path w="4488734" h="2316174">
                <a:moveTo>
                  <a:pt x="109995" y="0"/>
                </a:moveTo>
                <a:lnTo>
                  <a:pt x="4378739" y="0"/>
                </a:lnTo>
                <a:cubicBezTo>
                  <a:pt x="4439487" y="0"/>
                  <a:pt x="4488734" y="49246"/>
                  <a:pt x="4488734" y="109995"/>
                </a:cubicBezTo>
                <a:lnTo>
                  <a:pt x="4488734" y="2206179"/>
                </a:lnTo>
                <a:cubicBezTo>
                  <a:pt x="4488734" y="2266928"/>
                  <a:pt x="4439487" y="2316174"/>
                  <a:pt x="4378739" y="2316174"/>
                </a:cubicBezTo>
                <a:lnTo>
                  <a:pt x="109995" y="2316174"/>
                </a:lnTo>
                <a:cubicBezTo>
                  <a:pt x="49287" y="2316174"/>
                  <a:pt x="0" y="2266887"/>
                  <a:pt x="0" y="2206179"/>
                </a:cubicBezTo>
                <a:lnTo>
                  <a:pt x="0" y="109995"/>
                </a:lnTo>
                <a:cubicBezTo>
                  <a:pt x="0" y="49246"/>
                  <a:pt x="49246" y="0"/>
                  <a:pt x="109995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529477" y="1692827"/>
            <a:ext cx="206256" cy="183338"/>
          </a:xfrm>
          <a:custGeom>
            <a:avLst/>
            <a:gdLst/>
            <a:ahLst/>
            <a:cxnLst/>
            <a:rect l="l" t="t" r="r" b="b"/>
            <a:pathLst>
              <a:path w="206256" h="183338">
                <a:moveTo>
                  <a:pt x="110827" y="-6768"/>
                </a:moveTo>
                <a:cubicBezTo>
                  <a:pt x="109358" y="-9632"/>
                  <a:pt x="106386" y="-11459"/>
                  <a:pt x="103164" y="-11459"/>
                </a:cubicBezTo>
                <a:cubicBezTo>
                  <a:pt x="99941" y="-11459"/>
                  <a:pt x="96969" y="-9632"/>
                  <a:pt x="95501" y="-6768"/>
                </a:cubicBezTo>
                <a:lnTo>
                  <a:pt x="69146" y="44868"/>
                </a:lnTo>
                <a:lnTo>
                  <a:pt x="11888" y="53963"/>
                </a:lnTo>
                <a:cubicBezTo>
                  <a:pt x="8701" y="54464"/>
                  <a:pt x="6052" y="56720"/>
                  <a:pt x="5049" y="59800"/>
                </a:cubicBezTo>
                <a:cubicBezTo>
                  <a:pt x="4046" y="62879"/>
                  <a:pt x="4870" y="66245"/>
                  <a:pt x="7126" y="68537"/>
                </a:cubicBezTo>
                <a:lnTo>
                  <a:pt x="48091" y="109537"/>
                </a:lnTo>
                <a:lnTo>
                  <a:pt x="39067" y="166795"/>
                </a:lnTo>
                <a:cubicBezTo>
                  <a:pt x="38566" y="169982"/>
                  <a:pt x="39890" y="173205"/>
                  <a:pt x="42504" y="175102"/>
                </a:cubicBezTo>
                <a:cubicBezTo>
                  <a:pt x="45118" y="177000"/>
                  <a:pt x="48556" y="177287"/>
                  <a:pt x="51456" y="175819"/>
                </a:cubicBezTo>
                <a:lnTo>
                  <a:pt x="103164" y="149535"/>
                </a:lnTo>
                <a:lnTo>
                  <a:pt x="154835" y="175819"/>
                </a:lnTo>
                <a:cubicBezTo>
                  <a:pt x="157700" y="177287"/>
                  <a:pt x="161173" y="177000"/>
                  <a:pt x="163787" y="175102"/>
                </a:cubicBezTo>
                <a:cubicBezTo>
                  <a:pt x="166401" y="173205"/>
                  <a:pt x="167726" y="170018"/>
                  <a:pt x="167225" y="166795"/>
                </a:cubicBezTo>
                <a:lnTo>
                  <a:pt x="158165" y="109537"/>
                </a:lnTo>
                <a:lnTo>
                  <a:pt x="199130" y="68537"/>
                </a:lnTo>
                <a:cubicBezTo>
                  <a:pt x="201422" y="66245"/>
                  <a:pt x="202209" y="62879"/>
                  <a:pt x="201207" y="59800"/>
                </a:cubicBezTo>
                <a:cubicBezTo>
                  <a:pt x="200204" y="56720"/>
                  <a:pt x="197590" y="54464"/>
                  <a:pt x="194367" y="53963"/>
                </a:cubicBezTo>
                <a:lnTo>
                  <a:pt x="137146" y="44868"/>
                </a:lnTo>
                <a:lnTo>
                  <a:pt x="110827" y="-6768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5" name="Text 23"/>
          <p:cNvSpPr/>
          <p:nvPr/>
        </p:nvSpPr>
        <p:spPr>
          <a:xfrm>
            <a:off x="7857194" y="1656159"/>
            <a:ext cx="114586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18018" y="2059504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73335" y="0"/>
                </a:moveTo>
                <a:lnTo>
                  <a:pt x="293341" y="0"/>
                </a:lnTo>
                <a:cubicBezTo>
                  <a:pt x="333816" y="0"/>
                  <a:pt x="366677" y="32860"/>
                  <a:pt x="366677" y="73335"/>
                </a:cubicBezTo>
                <a:lnTo>
                  <a:pt x="366677" y="293341"/>
                </a:lnTo>
                <a:cubicBezTo>
                  <a:pt x="366677" y="333816"/>
                  <a:pt x="333816" y="366677"/>
                  <a:pt x="293341" y="366677"/>
                </a:cubicBezTo>
                <a:lnTo>
                  <a:pt x="73335" y="366677"/>
                </a:lnTo>
                <a:cubicBezTo>
                  <a:pt x="32860" y="366677"/>
                  <a:pt x="0" y="333816"/>
                  <a:pt x="0" y="293341"/>
                </a:cubicBezTo>
                <a:lnTo>
                  <a:pt x="0" y="73335"/>
                </a:lnTo>
                <a:cubicBezTo>
                  <a:pt x="0" y="32860"/>
                  <a:pt x="32860" y="0"/>
                  <a:pt x="73335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7" name="Shape 25"/>
          <p:cNvSpPr/>
          <p:nvPr/>
        </p:nvSpPr>
        <p:spPr>
          <a:xfrm>
            <a:off x="7637188" y="2169507"/>
            <a:ext cx="128337" cy="146671"/>
          </a:xfrm>
          <a:custGeom>
            <a:avLst/>
            <a:gdLst/>
            <a:ahLst/>
            <a:cxnLst/>
            <a:rect l="l" t="t" r="r" b="b"/>
            <a:pathLst>
              <a:path w="128337" h="146671">
                <a:moveTo>
                  <a:pt x="128337" y="58955"/>
                </a:moveTo>
                <a:cubicBezTo>
                  <a:pt x="124097" y="61762"/>
                  <a:pt x="119227" y="64025"/>
                  <a:pt x="114157" y="65830"/>
                </a:cubicBezTo>
                <a:cubicBezTo>
                  <a:pt x="100693" y="70643"/>
                  <a:pt x="83018" y="73335"/>
                  <a:pt x="64168" y="73335"/>
                </a:cubicBezTo>
                <a:cubicBezTo>
                  <a:pt x="45319" y="73335"/>
                  <a:pt x="27615" y="70614"/>
                  <a:pt x="14180" y="65830"/>
                </a:cubicBezTo>
                <a:cubicBezTo>
                  <a:pt x="9138" y="64025"/>
                  <a:pt x="4240" y="61762"/>
                  <a:pt x="0" y="58955"/>
                </a:cubicBezTo>
                <a:lnTo>
                  <a:pt x="0" y="82502"/>
                </a:lnTo>
                <a:cubicBezTo>
                  <a:pt x="0" y="95164"/>
                  <a:pt x="28733" y="105420"/>
                  <a:pt x="64168" y="105420"/>
                </a:cubicBezTo>
                <a:cubicBezTo>
                  <a:pt x="99604" y="105420"/>
                  <a:pt x="128337" y="95164"/>
                  <a:pt x="128337" y="82502"/>
                </a:cubicBezTo>
                <a:lnTo>
                  <a:pt x="128337" y="58955"/>
                </a:lnTo>
                <a:close/>
                <a:moveTo>
                  <a:pt x="128337" y="36668"/>
                </a:moveTo>
                <a:lnTo>
                  <a:pt x="128337" y="22917"/>
                </a:lnTo>
                <a:cubicBezTo>
                  <a:pt x="128337" y="10255"/>
                  <a:pt x="99604" y="0"/>
                  <a:pt x="64168" y="0"/>
                </a:cubicBezTo>
                <a:cubicBezTo>
                  <a:pt x="28733" y="0"/>
                  <a:pt x="0" y="10255"/>
                  <a:pt x="0" y="22917"/>
                </a:cubicBezTo>
                <a:lnTo>
                  <a:pt x="0" y="36668"/>
                </a:lnTo>
                <a:cubicBezTo>
                  <a:pt x="0" y="49329"/>
                  <a:pt x="28733" y="59585"/>
                  <a:pt x="64168" y="59585"/>
                </a:cubicBezTo>
                <a:cubicBezTo>
                  <a:pt x="99604" y="59585"/>
                  <a:pt x="128337" y="49329"/>
                  <a:pt x="128337" y="36668"/>
                </a:cubicBezTo>
                <a:close/>
                <a:moveTo>
                  <a:pt x="114157" y="111665"/>
                </a:moveTo>
                <a:cubicBezTo>
                  <a:pt x="100722" y="116448"/>
                  <a:pt x="83047" y="119170"/>
                  <a:pt x="64168" y="119170"/>
                </a:cubicBezTo>
                <a:cubicBezTo>
                  <a:pt x="45290" y="119170"/>
                  <a:pt x="27615" y="116448"/>
                  <a:pt x="14180" y="111665"/>
                </a:cubicBezTo>
                <a:cubicBezTo>
                  <a:pt x="9138" y="109860"/>
                  <a:pt x="4240" y="107597"/>
                  <a:pt x="0" y="104789"/>
                </a:cubicBezTo>
                <a:lnTo>
                  <a:pt x="0" y="123753"/>
                </a:lnTo>
                <a:cubicBezTo>
                  <a:pt x="0" y="136415"/>
                  <a:pt x="28733" y="146671"/>
                  <a:pt x="64168" y="146671"/>
                </a:cubicBezTo>
                <a:cubicBezTo>
                  <a:pt x="99604" y="146671"/>
                  <a:pt x="128337" y="136415"/>
                  <a:pt x="128337" y="123753"/>
                </a:cubicBezTo>
                <a:lnTo>
                  <a:pt x="128337" y="104789"/>
                </a:lnTo>
                <a:cubicBezTo>
                  <a:pt x="124097" y="107597"/>
                  <a:pt x="119227" y="109860"/>
                  <a:pt x="114157" y="11166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Text 26"/>
          <p:cNvSpPr/>
          <p:nvPr/>
        </p:nvSpPr>
        <p:spPr>
          <a:xfrm>
            <a:off x="7994698" y="2059504"/>
            <a:ext cx="204422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Effective for Small Datasets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994698" y="2279510"/>
            <a:ext cx="204422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Performs well with limited data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518018" y="2609519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73335" y="0"/>
                </a:moveTo>
                <a:lnTo>
                  <a:pt x="293341" y="0"/>
                </a:lnTo>
                <a:cubicBezTo>
                  <a:pt x="333816" y="0"/>
                  <a:pt x="366677" y="32860"/>
                  <a:pt x="366677" y="73335"/>
                </a:cubicBezTo>
                <a:lnTo>
                  <a:pt x="366677" y="293341"/>
                </a:lnTo>
                <a:cubicBezTo>
                  <a:pt x="366677" y="333816"/>
                  <a:pt x="333816" y="366677"/>
                  <a:pt x="293341" y="366677"/>
                </a:cubicBezTo>
                <a:lnTo>
                  <a:pt x="73335" y="366677"/>
                </a:lnTo>
                <a:cubicBezTo>
                  <a:pt x="32860" y="366677"/>
                  <a:pt x="0" y="333816"/>
                  <a:pt x="0" y="293341"/>
                </a:cubicBezTo>
                <a:lnTo>
                  <a:pt x="0" y="73335"/>
                </a:lnTo>
                <a:cubicBezTo>
                  <a:pt x="0" y="32860"/>
                  <a:pt x="32860" y="0"/>
                  <a:pt x="73335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1" name="Shape 29"/>
          <p:cNvSpPr/>
          <p:nvPr/>
        </p:nvSpPr>
        <p:spPr>
          <a:xfrm>
            <a:off x="7637188" y="2719522"/>
            <a:ext cx="128337" cy="146671"/>
          </a:xfrm>
          <a:custGeom>
            <a:avLst/>
            <a:gdLst/>
            <a:ahLst/>
            <a:cxnLst/>
            <a:rect l="l" t="t" r="r" b="b"/>
            <a:pathLst>
              <a:path w="128337" h="146671">
                <a:moveTo>
                  <a:pt x="97055" y="-2836"/>
                </a:moveTo>
                <a:cubicBezTo>
                  <a:pt x="100464" y="-372"/>
                  <a:pt x="101724" y="4096"/>
                  <a:pt x="100177" y="7992"/>
                </a:cubicBezTo>
                <a:lnTo>
                  <a:pt x="77718" y="64168"/>
                </a:lnTo>
                <a:lnTo>
                  <a:pt x="119170" y="64168"/>
                </a:lnTo>
                <a:cubicBezTo>
                  <a:pt x="123037" y="64168"/>
                  <a:pt x="126475" y="66575"/>
                  <a:pt x="127793" y="70213"/>
                </a:cubicBezTo>
                <a:cubicBezTo>
                  <a:pt x="129110" y="73851"/>
                  <a:pt x="127993" y="77919"/>
                  <a:pt x="125042" y="80382"/>
                </a:cubicBezTo>
                <a:lnTo>
                  <a:pt x="42540" y="149134"/>
                </a:lnTo>
                <a:cubicBezTo>
                  <a:pt x="39303" y="151827"/>
                  <a:pt x="34691" y="151970"/>
                  <a:pt x="31282" y="149507"/>
                </a:cubicBezTo>
                <a:cubicBezTo>
                  <a:pt x="27873" y="147043"/>
                  <a:pt x="26613" y="142574"/>
                  <a:pt x="28160" y="138678"/>
                </a:cubicBezTo>
                <a:lnTo>
                  <a:pt x="50619" y="82502"/>
                </a:lnTo>
                <a:lnTo>
                  <a:pt x="9167" y="82502"/>
                </a:lnTo>
                <a:cubicBezTo>
                  <a:pt x="5300" y="82502"/>
                  <a:pt x="1862" y="80096"/>
                  <a:pt x="544" y="76458"/>
                </a:cubicBezTo>
                <a:cubicBezTo>
                  <a:pt x="-773" y="72820"/>
                  <a:pt x="344" y="68752"/>
                  <a:pt x="3294" y="66288"/>
                </a:cubicBezTo>
                <a:lnTo>
                  <a:pt x="85797" y="-2464"/>
                </a:lnTo>
                <a:cubicBezTo>
                  <a:pt x="89034" y="-5156"/>
                  <a:pt x="93646" y="-5300"/>
                  <a:pt x="97055" y="-2836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7994698" y="2609519"/>
            <a:ext cx="2145059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Training Phase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994698" y="2829525"/>
            <a:ext cx="2145059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Predictions computed at runtime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518018" y="3159534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73335" y="0"/>
                </a:moveTo>
                <a:lnTo>
                  <a:pt x="293341" y="0"/>
                </a:lnTo>
                <a:cubicBezTo>
                  <a:pt x="333816" y="0"/>
                  <a:pt x="366677" y="32860"/>
                  <a:pt x="366677" y="73335"/>
                </a:cubicBezTo>
                <a:lnTo>
                  <a:pt x="366677" y="293341"/>
                </a:lnTo>
                <a:cubicBezTo>
                  <a:pt x="366677" y="333816"/>
                  <a:pt x="333816" y="366677"/>
                  <a:pt x="293341" y="366677"/>
                </a:cubicBezTo>
                <a:lnTo>
                  <a:pt x="73335" y="366677"/>
                </a:lnTo>
                <a:cubicBezTo>
                  <a:pt x="32860" y="366677"/>
                  <a:pt x="0" y="333816"/>
                  <a:pt x="0" y="293341"/>
                </a:cubicBezTo>
                <a:lnTo>
                  <a:pt x="0" y="73335"/>
                </a:lnTo>
                <a:cubicBezTo>
                  <a:pt x="0" y="32860"/>
                  <a:pt x="32860" y="0"/>
                  <a:pt x="73335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35" name="Shape 33"/>
          <p:cNvSpPr/>
          <p:nvPr/>
        </p:nvSpPr>
        <p:spPr>
          <a:xfrm>
            <a:off x="7628021" y="3269537"/>
            <a:ext cx="146671" cy="146671"/>
          </a:xfrm>
          <a:custGeom>
            <a:avLst/>
            <a:gdLst/>
            <a:ahLst/>
            <a:cxnLst/>
            <a:rect l="l" t="t" r="r" b="b"/>
            <a:pathLst>
              <a:path w="146671" h="146671">
                <a:moveTo>
                  <a:pt x="66603" y="1490"/>
                </a:moveTo>
                <a:cubicBezTo>
                  <a:pt x="70872" y="-487"/>
                  <a:pt x="75799" y="-487"/>
                  <a:pt x="80067" y="1490"/>
                </a:cubicBezTo>
                <a:lnTo>
                  <a:pt x="142689" y="30423"/>
                </a:lnTo>
                <a:cubicBezTo>
                  <a:pt x="145124" y="31540"/>
                  <a:pt x="146671" y="33975"/>
                  <a:pt x="146671" y="36668"/>
                </a:cubicBezTo>
                <a:cubicBezTo>
                  <a:pt x="146671" y="39360"/>
                  <a:pt x="145124" y="41795"/>
                  <a:pt x="142689" y="42913"/>
                </a:cubicBezTo>
                <a:lnTo>
                  <a:pt x="80067" y="71846"/>
                </a:lnTo>
                <a:cubicBezTo>
                  <a:pt x="75799" y="73822"/>
                  <a:pt x="70872" y="73822"/>
                  <a:pt x="66603" y="71846"/>
                </a:cubicBezTo>
                <a:lnTo>
                  <a:pt x="3982" y="42913"/>
                </a:lnTo>
                <a:cubicBezTo>
                  <a:pt x="1547" y="41767"/>
                  <a:pt x="0" y="39332"/>
                  <a:pt x="0" y="36668"/>
                </a:cubicBezTo>
                <a:cubicBezTo>
                  <a:pt x="0" y="34004"/>
                  <a:pt x="1547" y="31540"/>
                  <a:pt x="3982" y="30423"/>
                </a:cubicBezTo>
                <a:lnTo>
                  <a:pt x="66603" y="1490"/>
                </a:lnTo>
                <a:close/>
                <a:moveTo>
                  <a:pt x="13779" y="62564"/>
                </a:moveTo>
                <a:lnTo>
                  <a:pt x="60845" y="84307"/>
                </a:lnTo>
                <a:cubicBezTo>
                  <a:pt x="68781" y="87974"/>
                  <a:pt x="77919" y="87974"/>
                  <a:pt x="85854" y="84307"/>
                </a:cubicBezTo>
                <a:lnTo>
                  <a:pt x="132920" y="62564"/>
                </a:lnTo>
                <a:lnTo>
                  <a:pt x="142689" y="67090"/>
                </a:lnTo>
                <a:cubicBezTo>
                  <a:pt x="145124" y="68208"/>
                  <a:pt x="146671" y="70643"/>
                  <a:pt x="146671" y="73335"/>
                </a:cubicBezTo>
                <a:cubicBezTo>
                  <a:pt x="146671" y="76028"/>
                  <a:pt x="145124" y="78463"/>
                  <a:pt x="142689" y="79580"/>
                </a:cubicBezTo>
                <a:lnTo>
                  <a:pt x="80067" y="108513"/>
                </a:lnTo>
                <a:cubicBezTo>
                  <a:pt x="75799" y="110490"/>
                  <a:pt x="70872" y="110490"/>
                  <a:pt x="66603" y="108513"/>
                </a:cubicBezTo>
                <a:lnTo>
                  <a:pt x="3982" y="79580"/>
                </a:lnTo>
                <a:cubicBezTo>
                  <a:pt x="1547" y="78434"/>
                  <a:pt x="0" y="75999"/>
                  <a:pt x="0" y="73335"/>
                </a:cubicBezTo>
                <a:cubicBezTo>
                  <a:pt x="0" y="70671"/>
                  <a:pt x="1547" y="68208"/>
                  <a:pt x="3982" y="67090"/>
                </a:cubicBezTo>
                <a:lnTo>
                  <a:pt x="13750" y="62564"/>
                </a:lnTo>
                <a:close/>
                <a:moveTo>
                  <a:pt x="3982" y="103758"/>
                </a:moveTo>
                <a:lnTo>
                  <a:pt x="13750" y="99232"/>
                </a:lnTo>
                <a:lnTo>
                  <a:pt x="60817" y="120975"/>
                </a:lnTo>
                <a:cubicBezTo>
                  <a:pt x="68752" y="124641"/>
                  <a:pt x="77890" y="124641"/>
                  <a:pt x="85825" y="120975"/>
                </a:cubicBezTo>
                <a:lnTo>
                  <a:pt x="132892" y="99232"/>
                </a:lnTo>
                <a:lnTo>
                  <a:pt x="142660" y="103758"/>
                </a:lnTo>
                <a:cubicBezTo>
                  <a:pt x="145095" y="104875"/>
                  <a:pt x="146642" y="107310"/>
                  <a:pt x="146642" y="110003"/>
                </a:cubicBezTo>
                <a:cubicBezTo>
                  <a:pt x="146642" y="112696"/>
                  <a:pt x="145095" y="115131"/>
                  <a:pt x="142660" y="116248"/>
                </a:cubicBezTo>
                <a:lnTo>
                  <a:pt x="80039" y="145181"/>
                </a:lnTo>
                <a:cubicBezTo>
                  <a:pt x="75770" y="147158"/>
                  <a:pt x="70843" y="147158"/>
                  <a:pt x="66575" y="145181"/>
                </a:cubicBezTo>
                <a:lnTo>
                  <a:pt x="3982" y="116248"/>
                </a:lnTo>
                <a:cubicBezTo>
                  <a:pt x="1547" y="115102"/>
                  <a:pt x="0" y="112667"/>
                  <a:pt x="0" y="110003"/>
                </a:cubicBezTo>
                <a:cubicBezTo>
                  <a:pt x="0" y="107339"/>
                  <a:pt x="1547" y="104875"/>
                  <a:pt x="3982" y="103758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Text 34"/>
          <p:cNvSpPr/>
          <p:nvPr/>
        </p:nvSpPr>
        <p:spPr>
          <a:xfrm>
            <a:off x="7994698" y="3159534"/>
            <a:ext cx="2227561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Non-Parametric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994698" y="3379540"/>
            <a:ext cx="2227561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Makes no assumptions about data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331624" y="3938720"/>
            <a:ext cx="4488734" cy="2242839"/>
          </a:xfrm>
          <a:custGeom>
            <a:avLst/>
            <a:gdLst/>
            <a:ahLst/>
            <a:cxnLst/>
            <a:rect l="l" t="t" r="r" b="b"/>
            <a:pathLst>
              <a:path w="4488734" h="2242839">
                <a:moveTo>
                  <a:pt x="110011" y="0"/>
                </a:moveTo>
                <a:lnTo>
                  <a:pt x="4378723" y="0"/>
                </a:lnTo>
                <a:cubicBezTo>
                  <a:pt x="4439480" y="0"/>
                  <a:pt x="4488734" y="49254"/>
                  <a:pt x="4488734" y="110011"/>
                </a:cubicBezTo>
                <a:lnTo>
                  <a:pt x="4488734" y="2132828"/>
                </a:lnTo>
                <a:cubicBezTo>
                  <a:pt x="4488734" y="2193545"/>
                  <a:pt x="4439439" y="2242839"/>
                  <a:pt x="4378723" y="2242839"/>
                </a:cubicBezTo>
                <a:lnTo>
                  <a:pt x="110011" y="2242839"/>
                </a:lnTo>
                <a:cubicBezTo>
                  <a:pt x="49254" y="2242839"/>
                  <a:pt x="0" y="2193585"/>
                  <a:pt x="0" y="2132828"/>
                </a:cubicBezTo>
                <a:lnTo>
                  <a:pt x="0" y="110011"/>
                </a:lnTo>
                <a:cubicBezTo>
                  <a:pt x="0" y="49294"/>
                  <a:pt x="49294" y="0"/>
                  <a:pt x="110011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7540935" y="4161780"/>
            <a:ext cx="183338" cy="183338"/>
          </a:xfrm>
          <a:custGeom>
            <a:avLst/>
            <a:gdLst/>
            <a:ahLst/>
            <a:cxnLst/>
            <a:rect l="l" t="t" r="r" b="b"/>
            <a:pathLst>
              <a:path w="183338" h="183338">
                <a:moveTo>
                  <a:pt x="91669" y="0"/>
                </a:moveTo>
                <a:cubicBezTo>
                  <a:pt x="96933" y="0"/>
                  <a:pt x="101767" y="2900"/>
                  <a:pt x="104274" y="7520"/>
                </a:cubicBezTo>
                <a:lnTo>
                  <a:pt x="181620" y="150753"/>
                </a:lnTo>
                <a:cubicBezTo>
                  <a:pt x="184019" y="155193"/>
                  <a:pt x="183911" y="160564"/>
                  <a:pt x="181333" y="164897"/>
                </a:cubicBezTo>
                <a:cubicBezTo>
                  <a:pt x="178755" y="169230"/>
                  <a:pt x="174064" y="171880"/>
                  <a:pt x="169015" y="171880"/>
                </a:cubicBezTo>
                <a:lnTo>
                  <a:pt x="14323" y="171880"/>
                </a:lnTo>
                <a:cubicBezTo>
                  <a:pt x="9274" y="171880"/>
                  <a:pt x="4619" y="169230"/>
                  <a:pt x="2005" y="164897"/>
                </a:cubicBezTo>
                <a:cubicBezTo>
                  <a:pt x="-609" y="160564"/>
                  <a:pt x="-680" y="155193"/>
                  <a:pt x="1719" y="150753"/>
                </a:cubicBezTo>
                <a:lnTo>
                  <a:pt x="79065" y="7520"/>
                </a:lnTo>
                <a:cubicBezTo>
                  <a:pt x="81571" y="2900"/>
                  <a:pt x="86405" y="0"/>
                  <a:pt x="91669" y="0"/>
                </a:cubicBezTo>
                <a:close/>
                <a:moveTo>
                  <a:pt x="91669" y="60158"/>
                </a:moveTo>
                <a:cubicBezTo>
                  <a:pt x="86907" y="60158"/>
                  <a:pt x="83075" y="63989"/>
                  <a:pt x="83075" y="68752"/>
                </a:cubicBezTo>
                <a:lnTo>
                  <a:pt x="83075" y="108857"/>
                </a:lnTo>
                <a:cubicBezTo>
                  <a:pt x="83075" y="113620"/>
                  <a:pt x="86907" y="117451"/>
                  <a:pt x="91669" y="117451"/>
                </a:cubicBezTo>
                <a:cubicBezTo>
                  <a:pt x="96432" y="117451"/>
                  <a:pt x="100263" y="113620"/>
                  <a:pt x="100263" y="108857"/>
                </a:cubicBezTo>
                <a:lnTo>
                  <a:pt x="100263" y="68752"/>
                </a:lnTo>
                <a:cubicBezTo>
                  <a:pt x="100263" y="63989"/>
                  <a:pt x="96432" y="60158"/>
                  <a:pt x="91669" y="60158"/>
                </a:cubicBezTo>
                <a:close/>
                <a:moveTo>
                  <a:pt x="101230" y="137504"/>
                </a:moveTo>
                <a:cubicBezTo>
                  <a:pt x="101447" y="133955"/>
                  <a:pt x="99678" y="130578"/>
                  <a:pt x="96635" y="128738"/>
                </a:cubicBezTo>
                <a:cubicBezTo>
                  <a:pt x="93593" y="126898"/>
                  <a:pt x="89781" y="126898"/>
                  <a:pt x="86739" y="128738"/>
                </a:cubicBezTo>
                <a:cubicBezTo>
                  <a:pt x="83696" y="130578"/>
                  <a:pt x="81927" y="133955"/>
                  <a:pt x="82144" y="137504"/>
                </a:cubicBezTo>
                <a:cubicBezTo>
                  <a:pt x="81927" y="141053"/>
                  <a:pt x="83696" y="144429"/>
                  <a:pt x="86739" y="146269"/>
                </a:cubicBezTo>
                <a:cubicBezTo>
                  <a:pt x="89781" y="148109"/>
                  <a:pt x="93593" y="148109"/>
                  <a:pt x="96635" y="146269"/>
                </a:cubicBezTo>
                <a:cubicBezTo>
                  <a:pt x="99678" y="144429"/>
                  <a:pt x="101447" y="141053"/>
                  <a:pt x="101230" y="137504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0" name="Text 38"/>
          <p:cNvSpPr/>
          <p:nvPr/>
        </p:nvSpPr>
        <p:spPr>
          <a:xfrm>
            <a:off x="7857194" y="4125113"/>
            <a:ext cx="990027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Challenges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536352" y="4528457"/>
            <a:ext cx="4097612" cy="696686"/>
          </a:xfrm>
          <a:custGeom>
            <a:avLst/>
            <a:gdLst/>
            <a:ahLst/>
            <a:cxnLst/>
            <a:rect l="l" t="t" r="r" b="b"/>
            <a:pathLst>
              <a:path w="4097612" h="696686">
                <a:moveTo>
                  <a:pt x="36668" y="0"/>
                </a:moveTo>
                <a:lnTo>
                  <a:pt x="4024279" y="0"/>
                </a:lnTo>
                <a:cubicBezTo>
                  <a:pt x="4064780" y="0"/>
                  <a:pt x="4097612" y="32832"/>
                  <a:pt x="4097612" y="73333"/>
                </a:cubicBezTo>
                <a:lnTo>
                  <a:pt x="4097612" y="623353"/>
                </a:lnTo>
                <a:cubicBezTo>
                  <a:pt x="4097612" y="663853"/>
                  <a:pt x="4064780" y="696686"/>
                  <a:pt x="4024279" y="696686"/>
                </a:cubicBezTo>
                <a:lnTo>
                  <a:pt x="36668" y="696686"/>
                </a:lnTo>
                <a:cubicBezTo>
                  <a:pt x="16430" y="696686"/>
                  <a:pt x="0" y="680255"/>
                  <a:pt x="0" y="660018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C9A86A">
              <a:alpha val="1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7536352" y="4528457"/>
            <a:ext cx="36668" cy="696686"/>
          </a:xfrm>
          <a:custGeom>
            <a:avLst/>
            <a:gdLst/>
            <a:ahLst/>
            <a:cxnLst/>
            <a:rect l="l" t="t" r="r" b="b"/>
            <a:pathLst>
              <a:path w="36668" h="696686">
                <a:moveTo>
                  <a:pt x="36668" y="0"/>
                </a:moveTo>
                <a:lnTo>
                  <a:pt x="36668" y="0"/>
                </a:lnTo>
                <a:lnTo>
                  <a:pt x="36668" y="696686"/>
                </a:lnTo>
                <a:lnTo>
                  <a:pt x="36668" y="696686"/>
                </a:lnTo>
                <a:cubicBezTo>
                  <a:pt x="16430" y="696686"/>
                  <a:pt x="0" y="680255"/>
                  <a:pt x="0" y="660018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3" name="Text 41"/>
          <p:cNvSpPr/>
          <p:nvPr/>
        </p:nvSpPr>
        <p:spPr>
          <a:xfrm>
            <a:off x="7664689" y="4638460"/>
            <a:ext cx="39326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Parameter Tuning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664689" y="4895134"/>
            <a:ext cx="39326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Careful selection of k is critical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518018" y="5335146"/>
            <a:ext cx="4115946" cy="660018"/>
          </a:xfrm>
          <a:custGeom>
            <a:avLst/>
            <a:gdLst/>
            <a:ahLst/>
            <a:cxnLst/>
            <a:rect l="l" t="t" r="r" b="b"/>
            <a:pathLst>
              <a:path w="4115946" h="660018">
                <a:moveTo>
                  <a:pt x="73335" y="0"/>
                </a:moveTo>
                <a:lnTo>
                  <a:pt x="4042611" y="0"/>
                </a:lnTo>
                <a:cubicBezTo>
                  <a:pt x="4083113" y="0"/>
                  <a:pt x="4115946" y="32833"/>
                  <a:pt x="4115946" y="73335"/>
                </a:cubicBezTo>
                <a:lnTo>
                  <a:pt x="4115946" y="586683"/>
                </a:lnTo>
                <a:cubicBezTo>
                  <a:pt x="4115946" y="627185"/>
                  <a:pt x="4083113" y="660018"/>
                  <a:pt x="4042611" y="660018"/>
                </a:cubicBezTo>
                <a:lnTo>
                  <a:pt x="73335" y="660018"/>
                </a:lnTo>
                <a:cubicBezTo>
                  <a:pt x="32833" y="660018"/>
                  <a:pt x="0" y="627185"/>
                  <a:pt x="0" y="586683"/>
                </a:cubicBezTo>
                <a:lnTo>
                  <a:pt x="0" y="73335"/>
                </a:lnTo>
                <a:cubicBezTo>
                  <a:pt x="0" y="32860"/>
                  <a:pt x="32860" y="0"/>
                  <a:pt x="7333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7646355" y="5475707"/>
            <a:ext cx="146671" cy="146671"/>
          </a:xfrm>
          <a:custGeom>
            <a:avLst/>
            <a:gdLst/>
            <a:ahLst/>
            <a:cxnLst/>
            <a:rect l="l" t="t" r="r" b="b"/>
            <a:pathLst>
              <a:path w="146671" h="146671">
                <a:moveTo>
                  <a:pt x="143978" y="79809"/>
                </a:moveTo>
                <a:cubicBezTo>
                  <a:pt x="147559" y="76229"/>
                  <a:pt x="147559" y="70413"/>
                  <a:pt x="143978" y="66833"/>
                </a:cubicBezTo>
                <a:lnTo>
                  <a:pt x="98143" y="20998"/>
                </a:lnTo>
                <a:cubicBezTo>
                  <a:pt x="94562" y="17417"/>
                  <a:pt x="88747" y="17417"/>
                  <a:pt x="85166" y="20998"/>
                </a:cubicBezTo>
                <a:cubicBezTo>
                  <a:pt x="81586" y="24579"/>
                  <a:pt x="81586" y="30394"/>
                  <a:pt x="85166" y="33975"/>
                </a:cubicBezTo>
                <a:lnTo>
                  <a:pt x="115360" y="64168"/>
                </a:lnTo>
                <a:lnTo>
                  <a:pt x="9167" y="64168"/>
                </a:lnTo>
                <a:cubicBezTo>
                  <a:pt x="4096" y="64168"/>
                  <a:pt x="0" y="68265"/>
                  <a:pt x="0" y="73335"/>
                </a:cubicBezTo>
                <a:cubicBezTo>
                  <a:pt x="0" y="78406"/>
                  <a:pt x="4096" y="82502"/>
                  <a:pt x="9167" y="82502"/>
                </a:cubicBezTo>
                <a:lnTo>
                  <a:pt x="115360" y="82502"/>
                </a:lnTo>
                <a:lnTo>
                  <a:pt x="85166" y="112696"/>
                </a:lnTo>
                <a:cubicBezTo>
                  <a:pt x="81586" y="116277"/>
                  <a:pt x="81586" y="122092"/>
                  <a:pt x="85166" y="125673"/>
                </a:cubicBezTo>
                <a:cubicBezTo>
                  <a:pt x="88747" y="129254"/>
                  <a:pt x="94562" y="129254"/>
                  <a:pt x="98143" y="125673"/>
                </a:cubicBezTo>
                <a:lnTo>
                  <a:pt x="143978" y="79838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7" name="Text 45"/>
          <p:cNvSpPr/>
          <p:nvPr/>
        </p:nvSpPr>
        <p:spPr>
          <a:xfrm>
            <a:off x="7864293" y="5445149"/>
            <a:ext cx="37330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Small k:</a:t>
            </a:r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May lead to overfitting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646355" y="5695713"/>
            <a:ext cx="146671" cy="146671"/>
          </a:xfrm>
          <a:custGeom>
            <a:avLst/>
            <a:gdLst/>
            <a:ahLst/>
            <a:cxnLst/>
            <a:rect l="l" t="t" r="r" b="b"/>
            <a:pathLst>
              <a:path w="146671" h="146671">
                <a:moveTo>
                  <a:pt x="143978" y="79809"/>
                </a:moveTo>
                <a:cubicBezTo>
                  <a:pt x="147559" y="76229"/>
                  <a:pt x="147559" y="70413"/>
                  <a:pt x="143978" y="66833"/>
                </a:cubicBezTo>
                <a:lnTo>
                  <a:pt x="98143" y="20998"/>
                </a:lnTo>
                <a:cubicBezTo>
                  <a:pt x="94562" y="17417"/>
                  <a:pt x="88747" y="17417"/>
                  <a:pt x="85166" y="20998"/>
                </a:cubicBezTo>
                <a:cubicBezTo>
                  <a:pt x="81586" y="24579"/>
                  <a:pt x="81586" y="30394"/>
                  <a:pt x="85166" y="33975"/>
                </a:cubicBezTo>
                <a:lnTo>
                  <a:pt x="115360" y="64168"/>
                </a:lnTo>
                <a:lnTo>
                  <a:pt x="9167" y="64168"/>
                </a:lnTo>
                <a:cubicBezTo>
                  <a:pt x="4096" y="64168"/>
                  <a:pt x="0" y="68265"/>
                  <a:pt x="0" y="73335"/>
                </a:cubicBezTo>
                <a:cubicBezTo>
                  <a:pt x="0" y="78406"/>
                  <a:pt x="4096" y="82502"/>
                  <a:pt x="9167" y="82502"/>
                </a:cubicBezTo>
                <a:lnTo>
                  <a:pt x="115360" y="82502"/>
                </a:lnTo>
                <a:lnTo>
                  <a:pt x="85166" y="112696"/>
                </a:lnTo>
                <a:cubicBezTo>
                  <a:pt x="81586" y="116277"/>
                  <a:pt x="81586" y="122092"/>
                  <a:pt x="85166" y="125673"/>
                </a:cubicBezTo>
                <a:cubicBezTo>
                  <a:pt x="88747" y="129254"/>
                  <a:pt x="94562" y="129254"/>
                  <a:pt x="98143" y="125673"/>
                </a:cubicBezTo>
                <a:lnTo>
                  <a:pt x="143978" y="79838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9" name="Text 47"/>
          <p:cNvSpPr/>
          <p:nvPr/>
        </p:nvSpPr>
        <p:spPr>
          <a:xfrm>
            <a:off x="7864293" y="5665155"/>
            <a:ext cx="37330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Large k:</a:t>
            </a:r>
            <a:pPr>
              <a:lnSpc>
                <a:spcPct val="130000"/>
              </a:lnSpc>
            </a:pPr>
            <a:r>
              <a:rPr lang="en-US" sz="1155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May over-smooth boundaries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331624" y="6334343"/>
            <a:ext cx="4488734" cy="519459"/>
          </a:xfrm>
          <a:custGeom>
            <a:avLst/>
            <a:gdLst/>
            <a:ahLst/>
            <a:cxnLst/>
            <a:rect l="l" t="t" r="r" b="b"/>
            <a:pathLst>
              <a:path w="4488734" h="519459">
                <a:moveTo>
                  <a:pt x="110001" y="0"/>
                </a:moveTo>
                <a:lnTo>
                  <a:pt x="4378733" y="0"/>
                </a:lnTo>
                <a:cubicBezTo>
                  <a:pt x="4439485" y="0"/>
                  <a:pt x="4488734" y="49249"/>
                  <a:pt x="4488734" y="110001"/>
                </a:cubicBezTo>
                <a:lnTo>
                  <a:pt x="4488734" y="409458"/>
                </a:lnTo>
                <a:cubicBezTo>
                  <a:pt x="4488734" y="470210"/>
                  <a:pt x="4439485" y="519459"/>
                  <a:pt x="4378733" y="519459"/>
                </a:cubicBezTo>
                <a:lnTo>
                  <a:pt x="110001" y="519459"/>
                </a:lnTo>
                <a:cubicBezTo>
                  <a:pt x="49249" y="519459"/>
                  <a:pt x="0" y="470210"/>
                  <a:pt x="0" y="409458"/>
                </a:cubicBezTo>
                <a:lnTo>
                  <a:pt x="0" y="110001"/>
                </a:lnTo>
                <a:cubicBezTo>
                  <a:pt x="0" y="49290"/>
                  <a:pt x="49290" y="0"/>
                  <a:pt x="110001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527185" y="6502401"/>
            <a:ext cx="137504" cy="183338"/>
          </a:xfrm>
          <a:custGeom>
            <a:avLst/>
            <a:gdLst/>
            <a:ahLst/>
            <a:cxnLst/>
            <a:rect l="l" t="t" r="r" b="b"/>
            <a:pathLst>
              <a:path w="137504" h="183338">
                <a:moveTo>
                  <a:pt x="104882" y="137504"/>
                </a:moveTo>
                <a:cubicBezTo>
                  <a:pt x="107496" y="129519"/>
                  <a:pt x="112724" y="122285"/>
                  <a:pt x="118633" y="116055"/>
                </a:cubicBezTo>
                <a:cubicBezTo>
                  <a:pt x="130342" y="103737"/>
                  <a:pt x="137504" y="87086"/>
                  <a:pt x="137504" y="68752"/>
                </a:cubicBezTo>
                <a:cubicBezTo>
                  <a:pt x="137504" y="30795"/>
                  <a:pt x="106709" y="0"/>
                  <a:pt x="68752" y="0"/>
                </a:cubicBezTo>
                <a:cubicBezTo>
                  <a:pt x="30795" y="0"/>
                  <a:pt x="0" y="30795"/>
                  <a:pt x="0" y="68752"/>
                </a:cubicBezTo>
                <a:cubicBezTo>
                  <a:pt x="0" y="87086"/>
                  <a:pt x="7162" y="103737"/>
                  <a:pt x="18871" y="116055"/>
                </a:cubicBezTo>
                <a:cubicBezTo>
                  <a:pt x="24779" y="122285"/>
                  <a:pt x="30043" y="129519"/>
                  <a:pt x="32621" y="137504"/>
                </a:cubicBezTo>
                <a:lnTo>
                  <a:pt x="104847" y="137504"/>
                </a:lnTo>
                <a:close/>
                <a:moveTo>
                  <a:pt x="103128" y="154692"/>
                </a:moveTo>
                <a:lnTo>
                  <a:pt x="34376" y="154692"/>
                </a:lnTo>
                <a:lnTo>
                  <a:pt x="34376" y="160421"/>
                </a:lnTo>
                <a:cubicBezTo>
                  <a:pt x="34376" y="176248"/>
                  <a:pt x="47195" y="189068"/>
                  <a:pt x="63023" y="189068"/>
                </a:cubicBezTo>
                <a:lnTo>
                  <a:pt x="74481" y="189068"/>
                </a:lnTo>
                <a:cubicBezTo>
                  <a:pt x="90308" y="189068"/>
                  <a:pt x="103128" y="176248"/>
                  <a:pt x="103128" y="160421"/>
                </a:cubicBezTo>
                <a:lnTo>
                  <a:pt x="103128" y="154692"/>
                </a:lnTo>
                <a:close/>
                <a:moveTo>
                  <a:pt x="65887" y="40105"/>
                </a:moveTo>
                <a:cubicBezTo>
                  <a:pt x="51636" y="40105"/>
                  <a:pt x="40105" y="51636"/>
                  <a:pt x="40105" y="65887"/>
                </a:cubicBezTo>
                <a:cubicBezTo>
                  <a:pt x="40105" y="70650"/>
                  <a:pt x="36274" y="74481"/>
                  <a:pt x="31511" y="74481"/>
                </a:cubicBezTo>
                <a:cubicBezTo>
                  <a:pt x="26749" y="74481"/>
                  <a:pt x="22917" y="70650"/>
                  <a:pt x="22917" y="65887"/>
                </a:cubicBezTo>
                <a:cubicBezTo>
                  <a:pt x="22917" y="42146"/>
                  <a:pt x="42146" y="22917"/>
                  <a:pt x="65887" y="22917"/>
                </a:cubicBezTo>
                <a:cubicBezTo>
                  <a:pt x="70650" y="22917"/>
                  <a:pt x="74481" y="26749"/>
                  <a:pt x="74481" y="31511"/>
                </a:cubicBezTo>
                <a:cubicBezTo>
                  <a:pt x="74481" y="36274"/>
                  <a:pt x="70650" y="40105"/>
                  <a:pt x="65887" y="40105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52" name="Text 50"/>
          <p:cNvSpPr/>
          <p:nvPr/>
        </p:nvSpPr>
        <p:spPr>
          <a:xfrm>
            <a:off x="7820526" y="6484068"/>
            <a:ext cx="369426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Practice:</a:t>
            </a:r>
            <a:pPr>
              <a:lnSpc>
                <a:spcPct val="130000"/>
              </a:lnSpc>
            </a:pPr>
            <a:r>
              <a:rPr lang="en-US" sz="1155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Use cross-validation to find optimal k value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8667" y="338667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67733" y="0"/>
                </a:moveTo>
                <a:lnTo>
                  <a:pt x="270933" y="0"/>
                </a:lnTo>
                <a:cubicBezTo>
                  <a:pt x="308316" y="0"/>
                  <a:pt x="338667" y="30350"/>
                  <a:pt x="338667" y="67733"/>
                </a:cubicBezTo>
                <a:lnTo>
                  <a:pt x="338667" y="270933"/>
                </a:lnTo>
                <a:cubicBezTo>
                  <a:pt x="338667" y="308341"/>
                  <a:pt x="308341" y="338667"/>
                  <a:pt x="270933" y="338667"/>
                </a:cubicBezTo>
                <a:lnTo>
                  <a:pt x="67733" y="338667"/>
                </a:lnTo>
                <a:cubicBezTo>
                  <a:pt x="30350" y="338667"/>
                  <a:pt x="0" y="308316"/>
                  <a:pt x="0" y="270933"/>
                </a:cubicBezTo>
                <a:lnTo>
                  <a:pt x="0" y="67733"/>
                </a:lnTo>
                <a:cubicBezTo>
                  <a:pt x="0" y="30325"/>
                  <a:pt x="30325" y="0"/>
                  <a:pt x="67733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17513" y="389467"/>
            <a:ext cx="254000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78933" y="406400"/>
            <a:ext cx="1557867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7" b="1" spc="53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38667" y="745067"/>
            <a:ext cx="11667067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Confusion Matrix &amp; Classification Metrics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8667" y="1185333"/>
            <a:ext cx="677333" cy="33867"/>
          </a:xfrm>
          <a:custGeom>
            <a:avLst/>
            <a:gdLst/>
            <a:ahLst/>
            <a:cxnLst/>
            <a:rect l="l" t="t" r="r" b="b"/>
            <a:pathLst>
              <a:path w="677333" h="33867">
                <a:moveTo>
                  <a:pt x="0" y="0"/>
                </a:moveTo>
                <a:lnTo>
                  <a:pt x="677333" y="0"/>
                </a:lnTo>
                <a:lnTo>
                  <a:pt x="677333" y="33867"/>
                </a:lnTo>
                <a:lnTo>
                  <a:pt x="0" y="33867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41489" y="1357489"/>
            <a:ext cx="5686778" cy="2858911"/>
          </a:xfrm>
          <a:custGeom>
            <a:avLst/>
            <a:gdLst/>
            <a:ahLst/>
            <a:cxnLst/>
            <a:rect l="l" t="t" r="r" b="b"/>
            <a:pathLst>
              <a:path w="5686778" h="2858911">
                <a:moveTo>
                  <a:pt x="101606" y="0"/>
                </a:moveTo>
                <a:lnTo>
                  <a:pt x="5585172" y="0"/>
                </a:lnTo>
                <a:cubicBezTo>
                  <a:pt x="5641287" y="0"/>
                  <a:pt x="5686778" y="45490"/>
                  <a:pt x="5686778" y="101606"/>
                </a:cubicBezTo>
                <a:lnTo>
                  <a:pt x="5686778" y="2757305"/>
                </a:lnTo>
                <a:cubicBezTo>
                  <a:pt x="5686778" y="2813421"/>
                  <a:pt x="5641287" y="2858911"/>
                  <a:pt x="5585172" y="2858911"/>
                </a:cubicBezTo>
                <a:lnTo>
                  <a:pt x="101606" y="2858911"/>
                </a:lnTo>
                <a:cubicBezTo>
                  <a:pt x="45490" y="2858911"/>
                  <a:pt x="0" y="2813421"/>
                  <a:pt x="0" y="2757305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45394" y="1563514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27000" y="31750"/>
                </a:moveTo>
                <a:lnTo>
                  <a:pt x="127000" y="52917"/>
                </a:lnTo>
                <a:lnTo>
                  <a:pt x="105833" y="52917"/>
                </a:lnTo>
                <a:lnTo>
                  <a:pt x="105833" y="31750"/>
                </a:lnTo>
                <a:lnTo>
                  <a:pt x="127000" y="31750"/>
                </a:lnTo>
                <a:close/>
                <a:moveTo>
                  <a:pt x="127000" y="74083"/>
                </a:moveTo>
                <a:lnTo>
                  <a:pt x="127000" y="95250"/>
                </a:lnTo>
                <a:lnTo>
                  <a:pt x="105833" y="95250"/>
                </a:lnTo>
                <a:lnTo>
                  <a:pt x="105833" y="74083"/>
                </a:lnTo>
                <a:lnTo>
                  <a:pt x="127000" y="74083"/>
                </a:lnTo>
                <a:close/>
                <a:moveTo>
                  <a:pt x="127000" y="116417"/>
                </a:moveTo>
                <a:lnTo>
                  <a:pt x="127000" y="137583"/>
                </a:lnTo>
                <a:lnTo>
                  <a:pt x="105833" y="137583"/>
                </a:lnTo>
                <a:lnTo>
                  <a:pt x="105833" y="116417"/>
                </a:lnTo>
                <a:lnTo>
                  <a:pt x="127000" y="116417"/>
                </a:lnTo>
                <a:close/>
                <a:moveTo>
                  <a:pt x="84667" y="95250"/>
                </a:moveTo>
                <a:lnTo>
                  <a:pt x="63500" y="95250"/>
                </a:lnTo>
                <a:lnTo>
                  <a:pt x="63500" y="74083"/>
                </a:lnTo>
                <a:lnTo>
                  <a:pt x="84667" y="74083"/>
                </a:lnTo>
                <a:lnTo>
                  <a:pt x="84667" y="95250"/>
                </a:lnTo>
                <a:close/>
                <a:moveTo>
                  <a:pt x="63500" y="116417"/>
                </a:moveTo>
                <a:lnTo>
                  <a:pt x="84667" y="116417"/>
                </a:lnTo>
                <a:lnTo>
                  <a:pt x="84667" y="137583"/>
                </a:lnTo>
                <a:lnTo>
                  <a:pt x="63500" y="137583"/>
                </a:lnTo>
                <a:lnTo>
                  <a:pt x="63500" y="116417"/>
                </a:lnTo>
                <a:close/>
                <a:moveTo>
                  <a:pt x="42333" y="95250"/>
                </a:moveTo>
                <a:lnTo>
                  <a:pt x="21167" y="95250"/>
                </a:lnTo>
                <a:lnTo>
                  <a:pt x="21167" y="74083"/>
                </a:lnTo>
                <a:lnTo>
                  <a:pt x="42333" y="74083"/>
                </a:lnTo>
                <a:lnTo>
                  <a:pt x="42333" y="95250"/>
                </a:lnTo>
                <a:close/>
                <a:moveTo>
                  <a:pt x="21167" y="116417"/>
                </a:moveTo>
                <a:lnTo>
                  <a:pt x="42333" y="116417"/>
                </a:lnTo>
                <a:lnTo>
                  <a:pt x="42333" y="137583"/>
                </a:lnTo>
                <a:lnTo>
                  <a:pt x="21167" y="137583"/>
                </a:lnTo>
                <a:lnTo>
                  <a:pt x="21167" y="116417"/>
                </a:lnTo>
                <a:close/>
                <a:moveTo>
                  <a:pt x="21167" y="52917"/>
                </a:moveTo>
                <a:lnTo>
                  <a:pt x="21167" y="31750"/>
                </a:lnTo>
                <a:lnTo>
                  <a:pt x="42333" y="31750"/>
                </a:lnTo>
                <a:lnTo>
                  <a:pt x="42333" y="52917"/>
                </a:lnTo>
                <a:lnTo>
                  <a:pt x="21167" y="52917"/>
                </a:lnTo>
                <a:close/>
                <a:moveTo>
                  <a:pt x="63500" y="52917"/>
                </a:moveTo>
                <a:lnTo>
                  <a:pt x="63500" y="31750"/>
                </a:lnTo>
                <a:lnTo>
                  <a:pt x="84667" y="31750"/>
                </a:lnTo>
                <a:lnTo>
                  <a:pt x="84667" y="52917"/>
                </a:lnTo>
                <a:lnTo>
                  <a:pt x="63500" y="52917"/>
                </a:lnTo>
                <a:close/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137583"/>
                </a:lnTo>
                <a:cubicBezTo>
                  <a:pt x="0" y="149258"/>
                  <a:pt x="9492" y="158750"/>
                  <a:pt x="21167" y="158750"/>
                </a:cubicBezTo>
                <a:lnTo>
                  <a:pt x="127000" y="158750"/>
                </a:lnTo>
                <a:cubicBezTo>
                  <a:pt x="138675" y="158750"/>
                  <a:pt x="148167" y="149258"/>
                  <a:pt x="148167" y="137583"/>
                </a:cubicBezTo>
                <a:lnTo>
                  <a:pt x="148167" y="31750"/>
                </a:lnTo>
                <a:cubicBezTo>
                  <a:pt x="148167" y="20075"/>
                  <a:pt x="138675" y="10583"/>
                  <a:pt x="127000" y="10583"/>
                </a:cubicBezTo>
                <a:lnTo>
                  <a:pt x="21167" y="10583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826911" y="1529647"/>
            <a:ext cx="2099733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Confusion Matrix Structure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13644" y="1868314"/>
            <a:ext cx="5410200" cy="440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</a:t>
            </a:r>
            <a:pPr>
              <a:lnSpc>
                <a:spcPct val="140000"/>
              </a:lnSpc>
            </a:pPr>
            <a:r>
              <a:rPr lang="en-US" sz="1067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summary table </a:t>
            </a:r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showing how well a classification model performs by comparing predicted vs. actual values.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3644" y="2410181"/>
            <a:ext cx="5342467" cy="1634067"/>
          </a:xfrm>
          <a:custGeom>
            <a:avLst/>
            <a:gdLst/>
            <a:ahLst/>
            <a:cxnLst/>
            <a:rect l="l" t="t" r="r" b="b"/>
            <a:pathLst>
              <a:path w="5342467" h="1634067">
                <a:moveTo>
                  <a:pt x="67732" y="0"/>
                </a:moveTo>
                <a:lnTo>
                  <a:pt x="5274735" y="0"/>
                </a:lnTo>
                <a:cubicBezTo>
                  <a:pt x="5312142" y="0"/>
                  <a:pt x="5342467" y="30325"/>
                  <a:pt x="5342467" y="67732"/>
                </a:cubicBezTo>
                <a:lnTo>
                  <a:pt x="5342467" y="1566335"/>
                </a:lnTo>
                <a:cubicBezTo>
                  <a:pt x="5342467" y="1603742"/>
                  <a:pt x="5312142" y="1634067"/>
                  <a:pt x="5274735" y="1634067"/>
                </a:cubicBezTo>
                <a:lnTo>
                  <a:pt x="67732" y="1634067"/>
                </a:lnTo>
                <a:cubicBezTo>
                  <a:pt x="30325" y="1634067"/>
                  <a:pt x="0" y="1603742"/>
                  <a:pt x="0" y="1566335"/>
                </a:cubicBezTo>
                <a:lnTo>
                  <a:pt x="0" y="67732"/>
                </a:lnTo>
                <a:cubicBezTo>
                  <a:pt x="0" y="30350"/>
                  <a:pt x="30350" y="0"/>
                  <a:pt x="677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graphicFrame>
        <p:nvGraphicFramePr>
          <p:cNvPr id="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15244" y="2511781"/>
          <a:ext cx="5139267" cy="1430867"/>
        </p:xfrm>
        <a:graphic>
          <a:graphicData uri="http://schemas.openxmlformats.org/drawingml/2006/table">
            <a:tbl>
              <a:tblPr/>
              <a:tblGrid>
                <a:gridCol w="1566333"/>
                <a:gridCol w="1735667"/>
                <a:gridCol w="1837267"/>
              </a:tblGrid>
              <a:tr h="476956">
                <a:tc>
                  <a:txBody>
                    <a:bodyPr/>
                    <a:lstStyle/>
                    <a:p>
                      <a:pPr algn="l"/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3D8B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Positive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C9A8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Negative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76956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3D8B7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Positive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 Positive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3D8B7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False Negative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9A86A">
                        <a:alpha val="20000"/>
                      </a:srgbClr>
                    </a:solidFill>
                  </a:tcPr>
                </a:tc>
              </a:tr>
              <a:tr h="476956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C9A8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Negative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False Positive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9A86A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pPr algn="ctr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 Negative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67733" marR="67733" marT="67733" marB="67733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3D8B75">
                        <a:alpha val="2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3" name="Shape 10"/>
          <p:cNvSpPr/>
          <p:nvPr/>
        </p:nvSpPr>
        <p:spPr>
          <a:xfrm>
            <a:off x="341489" y="4354689"/>
            <a:ext cx="5686778" cy="1521178"/>
          </a:xfrm>
          <a:custGeom>
            <a:avLst/>
            <a:gdLst/>
            <a:ahLst/>
            <a:cxnLst/>
            <a:rect l="l" t="t" r="r" b="b"/>
            <a:pathLst>
              <a:path w="5686778" h="1521178">
                <a:moveTo>
                  <a:pt x="101599" y="0"/>
                </a:moveTo>
                <a:lnTo>
                  <a:pt x="5585178" y="0"/>
                </a:lnTo>
                <a:cubicBezTo>
                  <a:pt x="5641290" y="0"/>
                  <a:pt x="5686778" y="45488"/>
                  <a:pt x="5686778" y="101599"/>
                </a:cubicBezTo>
                <a:lnTo>
                  <a:pt x="5686778" y="1419578"/>
                </a:lnTo>
                <a:cubicBezTo>
                  <a:pt x="5686778" y="1475690"/>
                  <a:pt x="5641290" y="1521178"/>
                  <a:pt x="5585178" y="1521178"/>
                </a:cubicBezTo>
                <a:lnTo>
                  <a:pt x="101599" y="1521178"/>
                </a:lnTo>
                <a:cubicBezTo>
                  <a:pt x="45488" y="1521178"/>
                  <a:pt x="0" y="1475690"/>
                  <a:pt x="0" y="1419578"/>
                </a:cubicBezTo>
                <a:lnTo>
                  <a:pt x="0" y="101599"/>
                </a:lnTo>
                <a:cubicBezTo>
                  <a:pt x="0" y="45488"/>
                  <a:pt x="45488" y="0"/>
                  <a:pt x="101599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45394" y="4560714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63500" y="42333"/>
                </a:moveTo>
                <a:cubicBezTo>
                  <a:pt x="63500" y="24810"/>
                  <a:pt x="49273" y="10583"/>
                  <a:pt x="31750" y="10583"/>
                </a:cubicBezTo>
                <a:cubicBezTo>
                  <a:pt x="14227" y="10583"/>
                  <a:pt x="0" y="24810"/>
                  <a:pt x="0" y="42333"/>
                </a:cubicBezTo>
                <a:cubicBezTo>
                  <a:pt x="0" y="59857"/>
                  <a:pt x="14227" y="74083"/>
                  <a:pt x="31750" y="74083"/>
                </a:cubicBezTo>
                <a:cubicBezTo>
                  <a:pt x="49273" y="74083"/>
                  <a:pt x="63500" y="59857"/>
                  <a:pt x="63500" y="42333"/>
                </a:cubicBezTo>
                <a:close/>
                <a:moveTo>
                  <a:pt x="148167" y="127000"/>
                </a:moveTo>
                <a:cubicBezTo>
                  <a:pt x="148167" y="109477"/>
                  <a:pt x="133940" y="95250"/>
                  <a:pt x="116417" y="95250"/>
                </a:cubicBezTo>
                <a:cubicBezTo>
                  <a:pt x="98893" y="95250"/>
                  <a:pt x="84667" y="109477"/>
                  <a:pt x="84667" y="127000"/>
                </a:cubicBezTo>
                <a:cubicBezTo>
                  <a:pt x="84667" y="144523"/>
                  <a:pt x="98893" y="158750"/>
                  <a:pt x="116417" y="158750"/>
                </a:cubicBezTo>
                <a:cubicBezTo>
                  <a:pt x="133940" y="158750"/>
                  <a:pt x="148167" y="144523"/>
                  <a:pt x="148167" y="127000"/>
                </a:cubicBezTo>
                <a:close/>
                <a:moveTo>
                  <a:pt x="145058" y="28641"/>
                </a:moveTo>
                <a:cubicBezTo>
                  <a:pt x="149192" y="24507"/>
                  <a:pt x="149192" y="17793"/>
                  <a:pt x="145058" y="13659"/>
                </a:cubicBezTo>
                <a:cubicBezTo>
                  <a:pt x="140924" y="9525"/>
                  <a:pt x="134210" y="9525"/>
                  <a:pt x="130076" y="13659"/>
                </a:cubicBezTo>
                <a:lnTo>
                  <a:pt x="3076" y="140659"/>
                </a:lnTo>
                <a:cubicBezTo>
                  <a:pt x="-1058" y="144793"/>
                  <a:pt x="-1058" y="151507"/>
                  <a:pt x="3076" y="155641"/>
                </a:cubicBezTo>
                <a:cubicBezTo>
                  <a:pt x="7210" y="159775"/>
                  <a:pt x="13924" y="159775"/>
                  <a:pt x="18058" y="155641"/>
                </a:cubicBezTo>
                <a:lnTo>
                  <a:pt x="145058" y="28641"/>
                </a:ln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15" name="Text 12"/>
          <p:cNvSpPr/>
          <p:nvPr/>
        </p:nvSpPr>
        <p:spPr>
          <a:xfrm>
            <a:off x="826911" y="4526847"/>
            <a:ext cx="795867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13644" y="4865514"/>
            <a:ext cx="5342467" cy="516467"/>
          </a:xfrm>
          <a:custGeom>
            <a:avLst/>
            <a:gdLst/>
            <a:ahLst/>
            <a:cxnLst/>
            <a:rect l="l" t="t" r="r" b="b"/>
            <a:pathLst>
              <a:path w="5342467" h="516467">
                <a:moveTo>
                  <a:pt x="67735" y="0"/>
                </a:moveTo>
                <a:lnTo>
                  <a:pt x="5274732" y="0"/>
                </a:lnTo>
                <a:cubicBezTo>
                  <a:pt x="5312141" y="0"/>
                  <a:pt x="5342467" y="30326"/>
                  <a:pt x="5342467" y="67735"/>
                </a:cubicBezTo>
                <a:lnTo>
                  <a:pt x="5342467" y="448732"/>
                </a:lnTo>
                <a:cubicBezTo>
                  <a:pt x="5342467" y="486141"/>
                  <a:pt x="5312141" y="516467"/>
                  <a:pt x="5274732" y="516467"/>
                </a:cubicBezTo>
                <a:lnTo>
                  <a:pt x="67735" y="516467"/>
                </a:lnTo>
                <a:cubicBezTo>
                  <a:pt x="30351" y="516467"/>
                  <a:pt x="0" y="486116"/>
                  <a:pt x="0" y="448732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06778" y="5000981"/>
            <a:ext cx="5156200" cy="2455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Accuracy =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(TP + TN)</a:t>
            </a:r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/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(TP + TN + FP + FN)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13644" y="5480757"/>
            <a:ext cx="5410200" cy="2201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overall correctness—the proportion of all predictions that were correct.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166556" y="1357489"/>
            <a:ext cx="5686778" cy="1741311"/>
          </a:xfrm>
          <a:custGeom>
            <a:avLst/>
            <a:gdLst/>
            <a:ahLst/>
            <a:cxnLst/>
            <a:rect l="l" t="t" r="r" b="b"/>
            <a:pathLst>
              <a:path w="5686778" h="1741311">
                <a:moveTo>
                  <a:pt x="101606" y="0"/>
                </a:moveTo>
                <a:lnTo>
                  <a:pt x="5585172" y="0"/>
                </a:lnTo>
                <a:cubicBezTo>
                  <a:pt x="5641287" y="0"/>
                  <a:pt x="5686778" y="45490"/>
                  <a:pt x="5686778" y="101606"/>
                </a:cubicBezTo>
                <a:lnTo>
                  <a:pt x="5686778" y="1639706"/>
                </a:lnTo>
                <a:cubicBezTo>
                  <a:pt x="5686778" y="1695821"/>
                  <a:pt x="5641287" y="1741311"/>
                  <a:pt x="5585172" y="1741311"/>
                </a:cubicBezTo>
                <a:lnTo>
                  <a:pt x="101606" y="1741311"/>
                </a:lnTo>
                <a:cubicBezTo>
                  <a:pt x="45490" y="1741311"/>
                  <a:pt x="0" y="1695821"/>
                  <a:pt x="0" y="1639706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6349295" y="1563514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95250" y="-5292"/>
                </a:moveTo>
                <a:cubicBezTo>
                  <a:pt x="101104" y="-5292"/>
                  <a:pt x="105833" y="-562"/>
                  <a:pt x="105833" y="5292"/>
                </a:cubicBezTo>
                <a:lnTo>
                  <a:pt x="105833" y="11344"/>
                </a:lnTo>
                <a:cubicBezTo>
                  <a:pt x="138278" y="15974"/>
                  <a:pt x="163942" y="41639"/>
                  <a:pt x="168573" y="74083"/>
                </a:cubicBezTo>
                <a:lnTo>
                  <a:pt x="174625" y="74083"/>
                </a:lnTo>
                <a:cubicBezTo>
                  <a:pt x="180479" y="74083"/>
                  <a:pt x="185208" y="78813"/>
                  <a:pt x="185208" y="84667"/>
                </a:cubicBezTo>
                <a:cubicBezTo>
                  <a:pt x="185208" y="90521"/>
                  <a:pt x="180479" y="95250"/>
                  <a:pt x="174625" y="95250"/>
                </a:cubicBezTo>
                <a:lnTo>
                  <a:pt x="168573" y="95250"/>
                </a:lnTo>
                <a:cubicBezTo>
                  <a:pt x="163942" y="127695"/>
                  <a:pt x="138278" y="153359"/>
                  <a:pt x="105833" y="157989"/>
                </a:cubicBezTo>
                <a:lnTo>
                  <a:pt x="105833" y="164042"/>
                </a:lnTo>
                <a:cubicBezTo>
                  <a:pt x="105833" y="169896"/>
                  <a:pt x="101104" y="174625"/>
                  <a:pt x="95250" y="174625"/>
                </a:cubicBezTo>
                <a:cubicBezTo>
                  <a:pt x="89396" y="174625"/>
                  <a:pt x="84667" y="169896"/>
                  <a:pt x="84667" y="164042"/>
                </a:cubicBezTo>
                <a:lnTo>
                  <a:pt x="84667" y="157989"/>
                </a:lnTo>
                <a:cubicBezTo>
                  <a:pt x="52222" y="153359"/>
                  <a:pt x="26558" y="127695"/>
                  <a:pt x="21927" y="95250"/>
                </a:cubicBezTo>
                <a:lnTo>
                  <a:pt x="15875" y="95250"/>
                </a:lnTo>
                <a:cubicBezTo>
                  <a:pt x="10021" y="95250"/>
                  <a:pt x="5292" y="90521"/>
                  <a:pt x="5292" y="84667"/>
                </a:cubicBezTo>
                <a:cubicBezTo>
                  <a:pt x="5292" y="78813"/>
                  <a:pt x="10021" y="74083"/>
                  <a:pt x="15875" y="74083"/>
                </a:cubicBezTo>
                <a:lnTo>
                  <a:pt x="21927" y="74083"/>
                </a:lnTo>
                <a:cubicBezTo>
                  <a:pt x="26558" y="41639"/>
                  <a:pt x="52222" y="15974"/>
                  <a:pt x="84667" y="11344"/>
                </a:cubicBezTo>
                <a:lnTo>
                  <a:pt x="84667" y="5292"/>
                </a:lnTo>
                <a:cubicBezTo>
                  <a:pt x="84667" y="-562"/>
                  <a:pt x="89396" y="-5292"/>
                  <a:pt x="95250" y="-5292"/>
                </a:cubicBezTo>
                <a:close/>
                <a:moveTo>
                  <a:pt x="43392" y="95250"/>
                </a:moveTo>
                <a:cubicBezTo>
                  <a:pt x="47592" y="115987"/>
                  <a:pt x="63930" y="132325"/>
                  <a:pt x="84667" y="136525"/>
                </a:cubicBezTo>
                <a:lnTo>
                  <a:pt x="84667" y="132292"/>
                </a:lnTo>
                <a:cubicBezTo>
                  <a:pt x="84667" y="126438"/>
                  <a:pt x="89396" y="121708"/>
                  <a:pt x="95250" y="121708"/>
                </a:cubicBezTo>
                <a:cubicBezTo>
                  <a:pt x="101104" y="121708"/>
                  <a:pt x="105833" y="126438"/>
                  <a:pt x="105833" y="132292"/>
                </a:cubicBezTo>
                <a:lnTo>
                  <a:pt x="105833" y="136525"/>
                </a:lnTo>
                <a:cubicBezTo>
                  <a:pt x="126570" y="132325"/>
                  <a:pt x="142908" y="115987"/>
                  <a:pt x="147108" y="95250"/>
                </a:cubicBezTo>
                <a:lnTo>
                  <a:pt x="142875" y="95250"/>
                </a:lnTo>
                <a:cubicBezTo>
                  <a:pt x="137021" y="95250"/>
                  <a:pt x="132292" y="90521"/>
                  <a:pt x="132292" y="84667"/>
                </a:cubicBezTo>
                <a:cubicBezTo>
                  <a:pt x="132292" y="78813"/>
                  <a:pt x="137021" y="74083"/>
                  <a:pt x="142875" y="74083"/>
                </a:cubicBezTo>
                <a:lnTo>
                  <a:pt x="147108" y="74083"/>
                </a:lnTo>
                <a:cubicBezTo>
                  <a:pt x="142908" y="53347"/>
                  <a:pt x="126570" y="37009"/>
                  <a:pt x="105833" y="32808"/>
                </a:cubicBezTo>
                <a:lnTo>
                  <a:pt x="105833" y="37042"/>
                </a:lnTo>
                <a:cubicBezTo>
                  <a:pt x="105833" y="42896"/>
                  <a:pt x="101104" y="47625"/>
                  <a:pt x="95250" y="47625"/>
                </a:cubicBezTo>
                <a:cubicBezTo>
                  <a:pt x="89396" y="47625"/>
                  <a:pt x="84667" y="42896"/>
                  <a:pt x="84667" y="37042"/>
                </a:cubicBezTo>
                <a:lnTo>
                  <a:pt x="84667" y="32808"/>
                </a:lnTo>
                <a:cubicBezTo>
                  <a:pt x="63930" y="37009"/>
                  <a:pt x="47592" y="53347"/>
                  <a:pt x="43392" y="74083"/>
                </a:cubicBezTo>
                <a:lnTo>
                  <a:pt x="47625" y="74083"/>
                </a:lnTo>
                <a:cubicBezTo>
                  <a:pt x="53479" y="74083"/>
                  <a:pt x="58208" y="78813"/>
                  <a:pt x="58208" y="84667"/>
                </a:cubicBezTo>
                <a:cubicBezTo>
                  <a:pt x="58208" y="90521"/>
                  <a:pt x="53479" y="95250"/>
                  <a:pt x="47625" y="95250"/>
                </a:cubicBezTo>
                <a:lnTo>
                  <a:pt x="43392" y="95250"/>
                </a:lnTo>
                <a:close/>
                <a:moveTo>
                  <a:pt x="95250" y="68792"/>
                </a:moveTo>
                <a:cubicBezTo>
                  <a:pt x="104012" y="68792"/>
                  <a:pt x="111125" y="75905"/>
                  <a:pt x="111125" y="84667"/>
                </a:cubicBezTo>
                <a:cubicBezTo>
                  <a:pt x="111125" y="93428"/>
                  <a:pt x="104012" y="100542"/>
                  <a:pt x="95250" y="100542"/>
                </a:cubicBezTo>
                <a:cubicBezTo>
                  <a:pt x="86488" y="100542"/>
                  <a:pt x="79375" y="93428"/>
                  <a:pt x="79375" y="84667"/>
                </a:cubicBezTo>
                <a:cubicBezTo>
                  <a:pt x="79375" y="75905"/>
                  <a:pt x="86488" y="68792"/>
                  <a:pt x="95250" y="68792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1" name="Text 18"/>
          <p:cNvSpPr/>
          <p:nvPr/>
        </p:nvSpPr>
        <p:spPr>
          <a:xfrm>
            <a:off x="6651978" y="1529647"/>
            <a:ext cx="778933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338711" y="1868314"/>
            <a:ext cx="5342467" cy="516467"/>
          </a:xfrm>
          <a:custGeom>
            <a:avLst/>
            <a:gdLst/>
            <a:ahLst/>
            <a:cxnLst/>
            <a:rect l="l" t="t" r="r" b="b"/>
            <a:pathLst>
              <a:path w="5342467" h="516467">
                <a:moveTo>
                  <a:pt x="67735" y="0"/>
                </a:moveTo>
                <a:lnTo>
                  <a:pt x="5274732" y="0"/>
                </a:lnTo>
                <a:cubicBezTo>
                  <a:pt x="5312141" y="0"/>
                  <a:pt x="5342467" y="30326"/>
                  <a:pt x="5342467" y="67735"/>
                </a:cubicBezTo>
                <a:lnTo>
                  <a:pt x="5342467" y="448732"/>
                </a:lnTo>
                <a:cubicBezTo>
                  <a:pt x="5342467" y="486141"/>
                  <a:pt x="5312141" y="516467"/>
                  <a:pt x="5274732" y="516467"/>
                </a:cubicBezTo>
                <a:lnTo>
                  <a:pt x="67735" y="516467"/>
                </a:lnTo>
                <a:cubicBezTo>
                  <a:pt x="30351" y="516467"/>
                  <a:pt x="0" y="486116"/>
                  <a:pt x="0" y="448732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431845" y="2003781"/>
            <a:ext cx="5156200" cy="2455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Precision =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TP</a:t>
            </a:r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/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(TP + FP)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338711" y="2483557"/>
            <a:ext cx="5410200" cy="440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exactness—the proportion of positive predictions that were actually correct. </a:t>
            </a:r>
            <a:pPr>
              <a:lnSpc>
                <a:spcPct val="140000"/>
              </a:lnSpc>
            </a:pPr>
            <a:r>
              <a:rPr lang="en-US" sz="10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precision = low false positive rate</a:t>
            </a:r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166556" y="3237089"/>
            <a:ext cx="5686778" cy="1741311"/>
          </a:xfrm>
          <a:custGeom>
            <a:avLst/>
            <a:gdLst/>
            <a:ahLst/>
            <a:cxnLst/>
            <a:rect l="l" t="t" r="r" b="b"/>
            <a:pathLst>
              <a:path w="5686778" h="1741311">
                <a:moveTo>
                  <a:pt x="101606" y="0"/>
                </a:moveTo>
                <a:lnTo>
                  <a:pt x="5585172" y="0"/>
                </a:lnTo>
                <a:cubicBezTo>
                  <a:pt x="5641287" y="0"/>
                  <a:pt x="5686778" y="45490"/>
                  <a:pt x="5686778" y="101606"/>
                </a:cubicBezTo>
                <a:lnTo>
                  <a:pt x="5686778" y="1639706"/>
                </a:lnTo>
                <a:cubicBezTo>
                  <a:pt x="5686778" y="1695821"/>
                  <a:pt x="5641287" y="1741311"/>
                  <a:pt x="5585172" y="1741311"/>
                </a:cubicBezTo>
                <a:lnTo>
                  <a:pt x="101606" y="1741311"/>
                </a:lnTo>
                <a:cubicBezTo>
                  <a:pt x="45490" y="1741311"/>
                  <a:pt x="0" y="1695821"/>
                  <a:pt x="0" y="1639706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6359878" y="3443114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37583" y="68792"/>
                </a:moveTo>
                <a:cubicBezTo>
                  <a:pt x="137583" y="83972"/>
                  <a:pt x="132655" y="97995"/>
                  <a:pt x="124354" y="109372"/>
                </a:cubicBezTo>
                <a:lnTo>
                  <a:pt x="166224" y="151276"/>
                </a:lnTo>
                <a:cubicBezTo>
                  <a:pt x="170359" y="155410"/>
                  <a:pt x="170359" y="162123"/>
                  <a:pt x="166224" y="166258"/>
                </a:cubicBezTo>
                <a:cubicBezTo>
                  <a:pt x="162090" y="170392"/>
                  <a:pt x="155377" y="170392"/>
                  <a:pt x="151242" y="166258"/>
                </a:cubicBezTo>
                <a:lnTo>
                  <a:pt x="109372" y="124354"/>
                </a:lnTo>
                <a:cubicBezTo>
                  <a:pt x="97995" y="132655"/>
                  <a:pt x="83972" y="137583"/>
                  <a:pt x="68792" y="137583"/>
                </a:cubicBezTo>
                <a:cubicBezTo>
                  <a:pt x="30791" y="137583"/>
                  <a:pt x="0" y="106792"/>
                  <a:pt x="0" y="68792"/>
                </a:cubicBezTo>
                <a:cubicBezTo>
                  <a:pt x="0" y="30791"/>
                  <a:pt x="30791" y="0"/>
                  <a:pt x="68792" y="0"/>
                </a:cubicBezTo>
                <a:cubicBezTo>
                  <a:pt x="106792" y="0"/>
                  <a:pt x="137583" y="30791"/>
                  <a:pt x="137583" y="68792"/>
                </a:cubicBezTo>
                <a:close/>
                <a:moveTo>
                  <a:pt x="68792" y="116417"/>
                </a:moveTo>
                <a:cubicBezTo>
                  <a:pt x="95077" y="116417"/>
                  <a:pt x="116417" y="95077"/>
                  <a:pt x="116417" y="68792"/>
                </a:cubicBezTo>
                <a:cubicBezTo>
                  <a:pt x="116417" y="42507"/>
                  <a:pt x="95077" y="21167"/>
                  <a:pt x="68792" y="21167"/>
                </a:cubicBezTo>
                <a:cubicBezTo>
                  <a:pt x="42507" y="21167"/>
                  <a:pt x="21167" y="42507"/>
                  <a:pt x="21167" y="68792"/>
                </a:cubicBezTo>
                <a:cubicBezTo>
                  <a:pt x="21167" y="95077"/>
                  <a:pt x="42507" y="116417"/>
                  <a:pt x="68792" y="116417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27" name="Text 24"/>
          <p:cNvSpPr/>
          <p:nvPr/>
        </p:nvSpPr>
        <p:spPr>
          <a:xfrm>
            <a:off x="6651978" y="3409247"/>
            <a:ext cx="1481667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Recall (Sensitivity)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338711" y="3747914"/>
            <a:ext cx="5342467" cy="516467"/>
          </a:xfrm>
          <a:custGeom>
            <a:avLst/>
            <a:gdLst/>
            <a:ahLst/>
            <a:cxnLst/>
            <a:rect l="l" t="t" r="r" b="b"/>
            <a:pathLst>
              <a:path w="5342467" h="516467">
                <a:moveTo>
                  <a:pt x="67735" y="0"/>
                </a:moveTo>
                <a:lnTo>
                  <a:pt x="5274732" y="0"/>
                </a:lnTo>
                <a:cubicBezTo>
                  <a:pt x="5312141" y="0"/>
                  <a:pt x="5342467" y="30326"/>
                  <a:pt x="5342467" y="67735"/>
                </a:cubicBezTo>
                <a:lnTo>
                  <a:pt x="5342467" y="448732"/>
                </a:lnTo>
                <a:cubicBezTo>
                  <a:pt x="5342467" y="486141"/>
                  <a:pt x="5312141" y="516467"/>
                  <a:pt x="5274732" y="516467"/>
                </a:cubicBezTo>
                <a:lnTo>
                  <a:pt x="67735" y="516467"/>
                </a:lnTo>
                <a:cubicBezTo>
                  <a:pt x="30351" y="516467"/>
                  <a:pt x="0" y="486116"/>
                  <a:pt x="0" y="448732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6431845" y="3883381"/>
            <a:ext cx="5156200" cy="2455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Recall =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TP</a:t>
            </a:r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/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(TP + FN)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338711" y="4363157"/>
            <a:ext cx="5410200" cy="440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Measures completeness—the proportion of actual positives correctly identified. </a:t>
            </a:r>
            <a:pPr>
              <a:lnSpc>
                <a:spcPct val="140000"/>
              </a:lnSpc>
            </a:pPr>
            <a:r>
              <a:rPr lang="en-US" sz="10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recall = low false negative rate</a:t>
            </a:r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166556" y="5116689"/>
            <a:ext cx="5686778" cy="1741311"/>
          </a:xfrm>
          <a:custGeom>
            <a:avLst/>
            <a:gdLst/>
            <a:ahLst/>
            <a:cxnLst/>
            <a:rect l="l" t="t" r="r" b="b"/>
            <a:pathLst>
              <a:path w="5686778" h="1741311">
                <a:moveTo>
                  <a:pt x="101606" y="0"/>
                </a:moveTo>
                <a:lnTo>
                  <a:pt x="5585172" y="0"/>
                </a:lnTo>
                <a:cubicBezTo>
                  <a:pt x="5641287" y="0"/>
                  <a:pt x="5686778" y="45490"/>
                  <a:pt x="5686778" y="101606"/>
                </a:cubicBezTo>
                <a:lnTo>
                  <a:pt x="5686778" y="1639706"/>
                </a:lnTo>
                <a:cubicBezTo>
                  <a:pt x="5686778" y="1695821"/>
                  <a:pt x="5641287" y="1741311"/>
                  <a:pt x="5585172" y="1741311"/>
                </a:cubicBezTo>
                <a:lnTo>
                  <a:pt x="101606" y="1741311"/>
                </a:lnTo>
                <a:cubicBezTo>
                  <a:pt x="45490" y="1741311"/>
                  <a:pt x="0" y="1695821"/>
                  <a:pt x="0" y="1639706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32" name="Shape 29"/>
          <p:cNvSpPr/>
          <p:nvPr/>
        </p:nvSpPr>
        <p:spPr>
          <a:xfrm>
            <a:off x="6338711" y="5322714"/>
            <a:ext cx="211667" cy="169333"/>
          </a:xfrm>
          <a:custGeom>
            <a:avLst/>
            <a:gdLst/>
            <a:ahLst/>
            <a:cxnLst/>
            <a:rect l="l" t="t" r="r" b="b"/>
            <a:pathLst>
              <a:path w="211667" h="169333">
                <a:moveTo>
                  <a:pt x="127000" y="10583"/>
                </a:moveTo>
                <a:lnTo>
                  <a:pt x="169333" y="10583"/>
                </a:lnTo>
                <a:cubicBezTo>
                  <a:pt x="175187" y="10583"/>
                  <a:pt x="179917" y="15313"/>
                  <a:pt x="179917" y="21167"/>
                </a:cubicBezTo>
                <a:cubicBezTo>
                  <a:pt x="179917" y="27021"/>
                  <a:pt x="175187" y="31750"/>
                  <a:pt x="169333" y="31750"/>
                </a:cubicBezTo>
                <a:lnTo>
                  <a:pt x="131763" y="31750"/>
                </a:lnTo>
                <a:cubicBezTo>
                  <a:pt x="130043" y="40283"/>
                  <a:pt x="124189" y="47327"/>
                  <a:pt x="116417" y="50701"/>
                </a:cubicBezTo>
                <a:lnTo>
                  <a:pt x="116417" y="148167"/>
                </a:lnTo>
                <a:lnTo>
                  <a:pt x="169333" y="148167"/>
                </a:lnTo>
                <a:cubicBezTo>
                  <a:pt x="175187" y="148167"/>
                  <a:pt x="179917" y="152896"/>
                  <a:pt x="179917" y="158750"/>
                </a:cubicBezTo>
                <a:cubicBezTo>
                  <a:pt x="179917" y="164604"/>
                  <a:pt x="175187" y="169333"/>
                  <a:pt x="169333" y="169333"/>
                </a:cubicBezTo>
                <a:lnTo>
                  <a:pt x="42333" y="169333"/>
                </a:lnTo>
                <a:cubicBezTo>
                  <a:pt x="36479" y="169333"/>
                  <a:pt x="31750" y="164604"/>
                  <a:pt x="31750" y="158750"/>
                </a:cubicBezTo>
                <a:cubicBezTo>
                  <a:pt x="31750" y="152896"/>
                  <a:pt x="36479" y="148167"/>
                  <a:pt x="42333" y="148167"/>
                </a:cubicBezTo>
                <a:lnTo>
                  <a:pt x="95250" y="148167"/>
                </a:lnTo>
                <a:lnTo>
                  <a:pt x="95250" y="50701"/>
                </a:lnTo>
                <a:cubicBezTo>
                  <a:pt x="87478" y="47294"/>
                  <a:pt x="81624" y="40250"/>
                  <a:pt x="79904" y="31750"/>
                </a:cubicBezTo>
                <a:lnTo>
                  <a:pt x="42333" y="31750"/>
                </a:lnTo>
                <a:cubicBezTo>
                  <a:pt x="36479" y="31750"/>
                  <a:pt x="31750" y="27021"/>
                  <a:pt x="31750" y="21167"/>
                </a:cubicBezTo>
                <a:cubicBezTo>
                  <a:pt x="31750" y="15313"/>
                  <a:pt x="36479" y="10583"/>
                  <a:pt x="42333" y="10583"/>
                </a:cubicBezTo>
                <a:lnTo>
                  <a:pt x="84667" y="10583"/>
                </a:lnTo>
                <a:cubicBezTo>
                  <a:pt x="89495" y="4167"/>
                  <a:pt x="97168" y="0"/>
                  <a:pt x="105833" y="0"/>
                </a:cubicBezTo>
                <a:cubicBezTo>
                  <a:pt x="114498" y="0"/>
                  <a:pt x="122171" y="4167"/>
                  <a:pt x="127000" y="10583"/>
                </a:cubicBezTo>
                <a:close/>
                <a:moveTo>
                  <a:pt x="145389" y="105833"/>
                </a:moveTo>
                <a:lnTo>
                  <a:pt x="193278" y="105833"/>
                </a:lnTo>
                <a:lnTo>
                  <a:pt x="169333" y="64757"/>
                </a:lnTo>
                <a:lnTo>
                  <a:pt x="145389" y="105833"/>
                </a:lnTo>
                <a:close/>
                <a:moveTo>
                  <a:pt x="169333" y="137583"/>
                </a:moveTo>
                <a:cubicBezTo>
                  <a:pt x="148530" y="137583"/>
                  <a:pt x="131233" y="126339"/>
                  <a:pt x="127661" y="111489"/>
                </a:cubicBezTo>
                <a:cubicBezTo>
                  <a:pt x="126802" y="107851"/>
                  <a:pt x="127992" y="104114"/>
                  <a:pt x="129877" y="100872"/>
                </a:cubicBezTo>
                <a:lnTo>
                  <a:pt x="161363" y="46897"/>
                </a:lnTo>
                <a:cubicBezTo>
                  <a:pt x="163016" y="44053"/>
                  <a:pt x="166059" y="42333"/>
                  <a:pt x="169333" y="42333"/>
                </a:cubicBezTo>
                <a:cubicBezTo>
                  <a:pt x="172608" y="42333"/>
                  <a:pt x="175650" y="44086"/>
                  <a:pt x="177304" y="46897"/>
                </a:cubicBezTo>
                <a:lnTo>
                  <a:pt x="208789" y="100872"/>
                </a:lnTo>
                <a:cubicBezTo>
                  <a:pt x="210674" y="104114"/>
                  <a:pt x="211865" y="107851"/>
                  <a:pt x="211005" y="111489"/>
                </a:cubicBezTo>
                <a:cubicBezTo>
                  <a:pt x="207433" y="126305"/>
                  <a:pt x="190136" y="137583"/>
                  <a:pt x="169333" y="137583"/>
                </a:cubicBezTo>
                <a:close/>
                <a:moveTo>
                  <a:pt x="41936" y="64757"/>
                </a:moveTo>
                <a:lnTo>
                  <a:pt x="17992" y="105833"/>
                </a:lnTo>
                <a:lnTo>
                  <a:pt x="65914" y="105833"/>
                </a:lnTo>
                <a:lnTo>
                  <a:pt x="41936" y="64757"/>
                </a:lnTo>
                <a:close/>
                <a:moveTo>
                  <a:pt x="298" y="111489"/>
                </a:moveTo>
                <a:cubicBezTo>
                  <a:pt x="-562" y="107851"/>
                  <a:pt x="628" y="104114"/>
                  <a:pt x="2514" y="100872"/>
                </a:cubicBezTo>
                <a:lnTo>
                  <a:pt x="33999" y="46897"/>
                </a:lnTo>
                <a:cubicBezTo>
                  <a:pt x="35653" y="44053"/>
                  <a:pt x="38695" y="42333"/>
                  <a:pt x="41970" y="42333"/>
                </a:cubicBezTo>
                <a:cubicBezTo>
                  <a:pt x="45244" y="42333"/>
                  <a:pt x="48286" y="44086"/>
                  <a:pt x="49940" y="46897"/>
                </a:cubicBezTo>
                <a:lnTo>
                  <a:pt x="81426" y="100872"/>
                </a:lnTo>
                <a:cubicBezTo>
                  <a:pt x="83311" y="104114"/>
                  <a:pt x="84501" y="107851"/>
                  <a:pt x="83641" y="111489"/>
                </a:cubicBezTo>
                <a:cubicBezTo>
                  <a:pt x="80070" y="126305"/>
                  <a:pt x="62772" y="137583"/>
                  <a:pt x="41970" y="137583"/>
                </a:cubicBezTo>
                <a:cubicBezTo>
                  <a:pt x="21167" y="137583"/>
                  <a:pt x="3870" y="126339"/>
                  <a:pt x="298" y="111489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3" name="Text 30"/>
          <p:cNvSpPr/>
          <p:nvPr/>
        </p:nvSpPr>
        <p:spPr>
          <a:xfrm>
            <a:off x="6651978" y="5288847"/>
            <a:ext cx="753533" cy="2370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3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F1-Score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338711" y="5627514"/>
            <a:ext cx="5342467" cy="516467"/>
          </a:xfrm>
          <a:custGeom>
            <a:avLst/>
            <a:gdLst/>
            <a:ahLst/>
            <a:cxnLst/>
            <a:rect l="l" t="t" r="r" b="b"/>
            <a:pathLst>
              <a:path w="5342467" h="516467">
                <a:moveTo>
                  <a:pt x="67735" y="0"/>
                </a:moveTo>
                <a:lnTo>
                  <a:pt x="5274732" y="0"/>
                </a:lnTo>
                <a:cubicBezTo>
                  <a:pt x="5312141" y="0"/>
                  <a:pt x="5342467" y="30326"/>
                  <a:pt x="5342467" y="67735"/>
                </a:cubicBezTo>
                <a:lnTo>
                  <a:pt x="5342467" y="448732"/>
                </a:lnTo>
                <a:cubicBezTo>
                  <a:pt x="5342467" y="486141"/>
                  <a:pt x="5312141" y="516467"/>
                  <a:pt x="5274732" y="516467"/>
                </a:cubicBezTo>
                <a:lnTo>
                  <a:pt x="67735" y="516467"/>
                </a:lnTo>
                <a:cubicBezTo>
                  <a:pt x="30351" y="516467"/>
                  <a:pt x="0" y="486116"/>
                  <a:pt x="0" y="448732"/>
                </a:cubicBezTo>
                <a:lnTo>
                  <a:pt x="0" y="67735"/>
                </a:lnTo>
                <a:cubicBezTo>
                  <a:pt x="0" y="30351"/>
                  <a:pt x="30351" y="0"/>
                  <a:pt x="6773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5" name="Text 32"/>
          <p:cNvSpPr/>
          <p:nvPr/>
        </p:nvSpPr>
        <p:spPr>
          <a:xfrm>
            <a:off x="6431845" y="5762981"/>
            <a:ext cx="5156200" cy="2455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F1 = 2 ×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(Precision × Recall)</a:t>
            </a:r>
            <a:pPr algn="ctr">
              <a:lnSpc>
                <a:spcPct val="120000"/>
              </a:lnSpc>
            </a:pPr>
            <a:r>
              <a:rPr lang="en-US" sz="1333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/ </a:t>
            </a:r>
            <a:pPr algn="ctr">
              <a:lnSpc>
                <a:spcPct val="12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(Precision + Recall)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338711" y="6242757"/>
            <a:ext cx="5410200" cy="440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Harmonic mean of precision and recall, providing a </a:t>
            </a:r>
            <a:pPr>
              <a:lnSpc>
                <a:spcPct val="140000"/>
              </a:lnSpc>
            </a:pPr>
            <a:r>
              <a:rPr lang="en-US" sz="1067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balanced measure</a:t>
            </a:r>
            <a:pPr>
              <a:lnSpc>
                <a:spcPct val="140000"/>
              </a:lnSpc>
            </a:pPr>
            <a:r>
              <a:rPr lang="en-US" sz="1067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when both metrics are important.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B75">
              <a:alpha val="2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68610" y="4381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76300" y="457200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C9A8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Analysis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8382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Correlation Matrix: Feature Relationship Analysis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3335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3D8B75"/>
              </a:gs>
              <a:gs pos="100000">
                <a:srgbClr val="C9A86A"/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84175" y="1527175"/>
            <a:ext cx="5616575" cy="2806700"/>
          </a:xfrm>
          <a:custGeom>
            <a:avLst/>
            <a:gdLst/>
            <a:ahLst/>
            <a:cxnLst/>
            <a:rect l="l" t="t" r="r" b="b"/>
            <a:pathLst>
              <a:path w="5616575" h="2806700">
                <a:moveTo>
                  <a:pt x="114289" y="0"/>
                </a:moveTo>
                <a:lnTo>
                  <a:pt x="5502286" y="0"/>
                </a:lnTo>
                <a:cubicBezTo>
                  <a:pt x="5565406" y="0"/>
                  <a:pt x="5616575" y="51169"/>
                  <a:pt x="5616575" y="114289"/>
                </a:cubicBezTo>
                <a:lnTo>
                  <a:pt x="5616575" y="2692411"/>
                </a:lnTo>
                <a:cubicBezTo>
                  <a:pt x="5616575" y="2755531"/>
                  <a:pt x="5565406" y="2806700"/>
                  <a:pt x="5502286" y="2806700"/>
                </a:cubicBezTo>
                <a:lnTo>
                  <a:pt x="114289" y="2806700"/>
                </a:lnTo>
                <a:cubicBezTo>
                  <a:pt x="51169" y="2806700"/>
                  <a:pt x="0" y="2755531"/>
                  <a:pt x="0" y="2692411"/>
                </a:cubicBezTo>
                <a:lnTo>
                  <a:pt x="0" y="114289"/>
                </a:lnTo>
                <a:cubicBezTo>
                  <a:pt x="0" y="51211"/>
                  <a:pt x="51211" y="0"/>
                  <a:pt x="114289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01663" y="17589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9" name="Text 7"/>
          <p:cNvSpPr/>
          <p:nvPr/>
        </p:nvSpPr>
        <p:spPr>
          <a:xfrm>
            <a:off x="930275" y="1720853"/>
            <a:ext cx="1828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Purpose &amp; Definition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7850" y="2101853"/>
            <a:ext cx="53054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correlation matrix provides information regarding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C9A86A"/>
                </a:solidFill>
                <a:highlight>
                  <a:srgbClr val="3D8B75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relationships between features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a dataset, enabling identification of multicollinearity and feature importance.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1663" y="303530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2" name="Text 10"/>
          <p:cNvSpPr/>
          <p:nvPr/>
        </p:nvSpPr>
        <p:spPr>
          <a:xfrm>
            <a:off x="906463" y="2997203"/>
            <a:ext cx="2524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Identifies strongly correlated features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1663" y="334010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4" name="Text 12"/>
          <p:cNvSpPr/>
          <p:nvPr/>
        </p:nvSpPr>
        <p:spPr>
          <a:xfrm>
            <a:off x="906463" y="3302003"/>
            <a:ext cx="2105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Detects multicollinearity issues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1663" y="364490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6" name="Text 14"/>
          <p:cNvSpPr/>
          <p:nvPr/>
        </p:nvSpPr>
        <p:spPr>
          <a:xfrm>
            <a:off x="906463" y="3606803"/>
            <a:ext cx="2133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Determines feature importance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1663" y="394970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18" name="Text 16"/>
          <p:cNvSpPr/>
          <p:nvPr/>
        </p:nvSpPr>
        <p:spPr>
          <a:xfrm>
            <a:off x="906463" y="3911603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Guides feature selection process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4175" y="4492627"/>
            <a:ext cx="5616575" cy="1520825"/>
          </a:xfrm>
          <a:custGeom>
            <a:avLst/>
            <a:gdLst/>
            <a:ahLst/>
            <a:cxnLst/>
            <a:rect l="l" t="t" r="r" b="b"/>
            <a:pathLst>
              <a:path w="5616575" h="1520825">
                <a:moveTo>
                  <a:pt x="114305" y="0"/>
                </a:moveTo>
                <a:lnTo>
                  <a:pt x="5502270" y="0"/>
                </a:lnTo>
                <a:cubicBezTo>
                  <a:pt x="5565399" y="0"/>
                  <a:pt x="5616575" y="51176"/>
                  <a:pt x="5616575" y="114305"/>
                </a:cubicBezTo>
                <a:lnTo>
                  <a:pt x="5616575" y="1406520"/>
                </a:lnTo>
                <a:cubicBezTo>
                  <a:pt x="5616575" y="1469649"/>
                  <a:pt x="5565399" y="1520825"/>
                  <a:pt x="5502270" y="1520825"/>
                </a:cubicBezTo>
                <a:lnTo>
                  <a:pt x="114305" y="1520825"/>
                </a:lnTo>
                <a:cubicBezTo>
                  <a:pt x="51176" y="1520825"/>
                  <a:pt x="0" y="1469649"/>
                  <a:pt x="0" y="1406520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B75">
                  <a:alpha val="20000"/>
                </a:srgbClr>
              </a:gs>
              <a:gs pos="100000">
                <a:srgbClr val="C9A86A">
                  <a:alpha val="20000"/>
                </a:srgbClr>
              </a:gs>
            </a:gsLst>
            <a:lin ang="2700000" scaled="1"/>
          </a:gradFill>
          <a:ln w="8467">
            <a:solidFill>
              <a:srgbClr val="3D8B75">
                <a:alpha val="4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89756" y="47244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5147" y="29059"/>
                </a:moveTo>
                <a:cubicBezTo>
                  <a:pt x="108124" y="18901"/>
                  <a:pt x="117425" y="11906"/>
                  <a:pt x="127992" y="11906"/>
                </a:cubicBezTo>
                <a:lnTo>
                  <a:pt x="202406" y="11906"/>
                </a:lnTo>
                <a:cubicBezTo>
                  <a:pt x="208992" y="11906"/>
                  <a:pt x="214313" y="17227"/>
                  <a:pt x="214313" y="23812"/>
                </a:cubicBezTo>
                <a:cubicBezTo>
                  <a:pt x="214313" y="30398"/>
                  <a:pt x="208992" y="35719"/>
                  <a:pt x="202406" y="35719"/>
                </a:cubicBezTo>
                <a:lnTo>
                  <a:pt x="127992" y="35719"/>
                </a:lnTo>
                <a:lnTo>
                  <a:pt x="88813" y="170036"/>
                </a:lnTo>
                <a:cubicBezTo>
                  <a:pt x="87474" y="174613"/>
                  <a:pt x="83567" y="177924"/>
                  <a:pt x="78842" y="178519"/>
                </a:cubicBezTo>
                <a:cubicBezTo>
                  <a:pt x="74116" y="179115"/>
                  <a:pt x="69503" y="176808"/>
                  <a:pt x="67121" y="172715"/>
                </a:cubicBezTo>
                <a:lnTo>
                  <a:pt x="28873" y="107156"/>
                </a:lnTo>
                <a:lnTo>
                  <a:pt x="11906" y="107156"/>
                </a:lnTo>
                <a:cubicBezTo>
                  <a:pt x="5321" y="107156"/>
                  <a:pt x="0" y="101836"/>
                  <a:pt x="0" y="95250"/>
                </a:cubicBezTo>
                <a:cubicBezTo>
                  <a:pt x="0" y="88664"/>
                  <a:pt x="5321" y="83344"/>
                  <a:pt x="11906" y="83344"/>
                </a:cubicBezTo>
                <a:lnTo>
                  <a:pt x="28873" y="83344"/>
                </a:lnTo>
                <a:cubicBezTo>
                  <a:pt x="37356" y="83344"/>
                  <a:pt x="45169" y="87846"/>
                  <a:pt x="49448" y="95176"/>
                </a:cubicBezTo>
                <a:lnTo>
                  <a:pt x="73707" y="136773"/>
                </a:lnTo>
                <a:lnTo>
                  <a:pt x="105110" y="29059"/>
                </a:lnTo>
                <a:close/>
                <a:moveTo>
                  <a:pt x="146372" y="86841"/>
                </a:moveTo>
                <a:cubicBezTo>
                  <a:pt x="151023" y="82190"/>
                  <a:pt x="158576" y="82190"/>
                  <a:pt x="163227" y="86841"/>
                </a:cubicBezTo>
                <a:lnTo>
                  <a:pt x="178631" y="102245"/>
                </a:lnTo>
                <a:lnTo>
                  <a:pt x="194035" y="86841"/>
                </a:lnTo>
                <a:cubicBezTo>
                  <a:pt x="198686" y="82190"/>
                  <a:pt x="206239" y="82190"/>
                  <a:pt x="210889" y="86841"/>
                </a:cubicBezTo>
                <a:cubicBezTo>
                  <a:pt x="215540" y="91492"/>
                  <a:pt x="215540" y="99045"/>
                  <a:pt x="210889" y="103696"/>
                </a:cubicBezTo>
                <a:lnTo>
                  <a:pt x="195486" y="119100"/>
                </a:lnTo>
                <a:lnTo>
                  <a:pt x="210889" y="134503"/>
                </a:lnTo>
                <a:cubicBezTo>
                  <a:pt x="215540" y="139154"/>
                  <a:pt x="215540" y="146707"/>
                  <a:pt x="210889" y="151358"/>
                </a:cubicBezTo>
                <a:cubicBezTo>
                  <a:pt x="206239" y="156009"/>
                  <a:pt x="198686" y="156009"/>
                  <a:pt x="194035" y="151358"/>
                </a:cubicBezTo>
                <a:lnTo>
                  <a:pt x="178631" y="135954"/>
                </a:lnTo>
                <a:lnTo>
                  <a:pt x="163227" y="151358"/>
                </a:lnTo>
                <a:cubicBezTo>
                  <a:pt x="158576" y="156009"/>
                  <a:pt x="151023" y="156009"/>
                  <a:pt x="146372" y="151358"/>
                </a:cubicBezTo>
                <a:cubicBezTo>
                  <a:pt x="141722" y="146707"/>
                  <a:pt x="141722" y="139154"/>
                  <a:pt x="146372" y="134503"/>
                </a:cubicBezTo>
                <a:lnTo>
                  <a:pt x="161776" y="119100"/>
                </a:lnTo>
                <a:lnTo>
                  <a:pt x="146372" y="103696"/>
                </a:lnTo>
                <a:cubicBezTo>
                  <a:pt x="141722" y="99045"/>
                  <a:pt x="141722" y="91492"/>
                  <a:pt x="146372" y="86841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21" name="Text 19"/>
          <p:cNvSpPr/>
          <p:nvPr/>
        </p:nvSpPr>
        <p:spPr>
          <a:xfrm>
            <a:off x="930275" y="4686300"/>
            <a:ext cx="2733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Correlation Coefficient Formula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77850" y="5067300"/>
            <a:ext cx="5229225" cy="752475"/>
          </a:xfrm>
          <a:custGeom>
            <a:avLst/>
            <a:gdLst/>
            <a:ahLst/>
            <a:cxnLst/>
            <a:rect l="l" t="t" r="r" b="b"/>
            <a:pathLst>
              <a:path w="5229225" h="752475">
                <a:moveTo>
                  <a:pt x="76203" y="0"/>
                </a:moveTo>
                <a:lnTo>
                  <a:pt x="5153022" y="0"/>
                </a:lnTo>
                <a:cubicBezTo>
                  <a:pt x="5195080" y="0"/>
                  <a:pt x="5229225" y="34145"/>
                  <a:pt x="5229225" y="76203"/>
                </a:cubicBezTo>
                <a:lnTo>
                  <a:pt x="5229225" y="676272"/>
                </a:lnTo>
                <a:cubicBezTo>
                  <a:pt x="5229225" y="718330"/>
                  <a:pt x="5195080" y="752475"/>
                  <a:pt x="5153022" y="752475"/>
                </a:cubicBezTo>
                <a:lnTo>
                  <a:pt x="76203" y="752475"/>
                </a:lnTo>
                <a:cubicBezTo>
                  <a:pt x="34145" y="752475"/>
                  <a:pt x="0" y="718330"/>
                  <a:pt x="0" y="6762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11200" y="5257800"/>
            <a:ext cx="49625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 = Σ(x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x̄)(y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ȳ) / √[Σ(x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x̄)² × Σ(y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</a:t>
            </a:r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- ȳ)²]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4425" y="1527175"/>
            <a:ext cx="5616575" cy="3092450"/>
          </a:xfrm>
          <a:custGeom>
            <a:avLst/>
            <a:gdLst/>
            <a:ahLst/>
            <a:cxnLst/>
            <a:rect l="l" t="t" r="r" b="b"/>
            <a:pathLst>
              <a:path w="5616575" h="3092450">
                <a:moveTo>
                  <a:pt x="114297" y="0"/>
                </a:moveTo>
                <a:lnTo>
                  <a:pt x="5502278" y="0"/>
                </a:lnTo>
                <a:cubicBezTo>
                  <a:pt x="5565403" y="0"/>
                  <a:pt x="5616575" y="51172"/>
                  <a:pt x="5616575" y="114297"/>
                </a:cubicBezTo>
                <a:lnTo>
                  <a:pt x="5616575" y="2978153"/>
                </a:lnTo>
                <a:cubicBezTo>
                  <a:pt x="5616575" y="3041278"/>
                  <a:pt x="5565403" y="3092450"/>
                  <a:pt x="5502278" y="3092450"/>
                </a:cubicBezTo>
                <a:lnTo>
                  <a:pt x="114297" y="3092450"/>
                </a:lnTo>
                <a:cubicBezTo>
                  <a:pt x="51172" y="3092450"/>
                  <a:pt x="0" y="3041278"/>
                  <a:pt x="0" y="297815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411913" y="17589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6" name="Text 24"/>
          <p:cNvSpPr/>
          <p:nvPr/>
        </p:nvSpPr>
        <p:spPr>
          <a:xfrm>
            <a:off x="6740525" y="1720853"/>
            <a:ext cx="2657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Interpreting Correlation Values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88100" y="2139953"/>
            <a:ext cx="5229225" cy="685800"/>
          </a:xfrm>
          <a:custGeom>
            <a:avLst/>
            <a:gdLst/>
            <a:ahLst/>
            <a:cxnLst/>
            <a:rect l="l" t="t" r="r" b="b"/>
            <a:pathLst>
              <a:path w="5229225" h="685800">
                <a:moveTo>
                  <a:pt x="76199" y="0"/>
                </a:moveTo>
                <a:lnTo>
                  <a:pt x="5153026" y="0"/>
                </a:lnTo>
                <a:cubicBezTo>
                  <a:pt x="5195109" y="0"/>
                  <a:pt x="5229225" y="34116"/>
                  <a:pt x="5229225" y="76199"/>
                </a:cubicBezTo>
                <a:lnTo>
                  <a:pt x="5229225" y="609601"/>
                </a:lnTo>
                <a:cubicBezTo>
                  <a:pt x="5229225" y="651684"/>
                  <a:pt x="5195109" y="685800"/>
                  <a:pt x="51530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D8B75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02400" y="2292353"/>
            <a:ext cx="609600" cy="381000"/>
          </a:xfrm>
          <a:custGeom>
            <a:avLst/>
            <a:gdLst/>
            <a:ahLst/>
            <a:cxnLst/>
            <a:rect l="l" t="t" r="r" b="b"/>
            <a:pathLst>
              <a:path w="609600" h="381000">
                <a:moveTo>
                  <a:pt x="38100" y="0"/>
                </a:moveTo>
                <a:lnTo>
                  <a:pt x="571500" y="0"/>
                </a:lnTo>
                <a:cubicBezTo>
                  <a:pt x="592528" y="0"/>
                  <a:pt x="609600" y="17072"/>
                  <a:pt x="609600" y="38100"/>
                </a:cubicBezTo>
                <a:lnTo>
                  <a:pt x="609600" y="342900"/>
                </a:lnTo>
                <a:cubicBezTo>
                  <a:pt x="609600" y="363928"/>
                  <a:pt x="592528" y="381000"/>
                  <a:pt x="5715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D8B75"/>
          </a:solidFill>
          <a:ln/>
        </p:spPr>
      </p:sp>
      <p:sp>
        <p:nvSpPr>
          <p:cNvPr id="29" name="Text 27"/>
          <p:cNvSpPr/>
          <p:nvPr/>
        </p:nvSpPr>
        <p:spPr>
          <a:xfrm>
            <a:off x="6677720" y="2368553"/>
            <a:ext cx="333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+1.0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64400" y="2254253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Perfect Positive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264400" y="2482853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linear relationship (same direction)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88100" y="2940053"/>
            <a:ext cx="5229225" cy="685800"/>
          </a:xfrm>
          <a:custGeom>
            <a:avLst/>
            <a:gdLst/>
            <a:ahLst/>
            <a:cxnLst/>
            <a:rect l="l" t="t" r="r" b="b"/>
            <a:pathLst>
              <a:path w="5229225" h="685800">
                <a:moveTo>
                  <a:pt x="76199" y="0"/>
                </a:moveTo>
                <a:lnTo>
                  <a:pt x="5153026" y="0"/>
                </a:lnTo>
                <a:cubicBezTo>
                  <a:pt x="5195109" y="0"/>
                  <a:pt x="5229225" y="34116"/>
                  <a:pt x="5229225" y="76199"/>
                </a:cubicBezTo>
                <a:lnTo>
                  <a:pt x="5229225" y="609601"/>
                </a:lnTo>
                <a:cubicBezTo>
                  <a:pt x="5229225" y="651684"/>
                  <a:pt x="5195109" y="685800"/>
                  <a:pt x="51530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5F6B7A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502400" y="3092453"/>
            <a:ext cx="609600" cy="381000"/>
          </a:xfrm>
          <a:custGeom>
            <a:avLst/>
            <a:gdLst/>
            <a:ahLst/>
            <a:cxnLst/>
            <a:rect l="l" t="t" r="r" b="b"/>
            <a:pathLst>
              <a:path w="609600" h="381000">
                <a:moveTo>
                  <a:pt x="38100" y="0"/>
                </a:moveTo>
                <a:lnTo>
                  <a:pt x="571500" y="0"/>
                </a:lnTo>
                <a:cubicBezTo>
                  <a:pt x="592528" y="0"/>
                  <a:pt x="609600" y="17072"/>
                  <a:pt x="609600" y="38100"/>
                </a:cubicBezTo>
                <a:lnTo>
                  <a:pt x="609600" y="342900"/>
                </a:lnTo>
                <a:cubicBezTo>
                  <a:pt x="609600" y="363928"/>
                  <a:pt x="592528" y="381000"/>
                  <a:pt x="5715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F6B7A"/>
          </a:solidFill>
          <a:ln/>
        </p:spPr>
      </p:sp>
      <p:sp>
        <p:nvSpPr>
          <p:cNvPr id="34" name="Text 32"/>
          <p:cNvSpPr/>
          <p:nvPr/>
        </p:nvSpPr>
        <p:spPr>
          <a:xfrm>
            <a:off x="6690321" y="3168653"/>
            <a:ext cx="314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264400" y="305435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Correlation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264400" y="3282953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linear relationship between variables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88100" y="3740153"/>
            <a:ext cx="5229225" cy="685800"/>
          </a:xfrm>
          <a:custGeom>
            <a:avLst/>
            <a:gdLst/>
            <a:ahLst/>
            <a:cxnLst/>
            <a:rect l="l" t="t" r="r" b="b"/>
            <a:pathLst>
              <a:path w="5229225" h="685800">
                <a:moveTo>
                  <a:pt x="76199" y="0"/>
                </a:moveTo>
                <a:lnTo>
                  <a:pt x="5153026" y="0"/>
                </a:lnTo>
                <a:cubicBezTo>
                  <a:pt x="5195109" y="0"/>
                  <a:pt x="5229225" y="34116"/>
                  <a:pt x="5229225" y="76199"/>
                </a:cubicBezTo>
                <a:lnTo>
                  <a:pt x="5229225" y="609601"/>
                </a:lnTo>
                <a:cubicBezTo>
                  <a:pt x="5229225" y="651684"/>
                  <a:pt x="5195109" y="685800"/>
                  <a:pt x="51530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9A86A">
              <a:alpha val="1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502400" y="3892553"/>
            <a:ext cx="609600" cy="381000"/>
          </a:xfrm>
          <a:custGeom>
            <a:avLst/>
            <a:gdLst/>
            <a:ahLst/>
            <a:cxnLst/>
            <a:rect l="l" t="t" r="r" b="b"/>
            <a:pathLst>
              <a:path w="609600" h="381000">
                <a:moveTo>
                  <a:pt x="38100" y="0"/>
                </a:moveTo>
                <a:lnTo>
                  <a:pt x="571500" y="0"/>
                </a:lnTo>
                <a:cubicBezTo>
                  <a:pt x="592528" y="0"/>
                  <a:pt x="609600" y="17072"/>
                  <a:pt x="609600" y="38100"/>
                </a:cubicBezTo>
                <a:lnTo>
                  <a:pt x="609600" y="342900"/>
                </a:lnTo>
                <a:cubicBezTo>
                  <a:pt x="609600" y="363928"/>
                  <a:pt x="592528" y="381000"/>
                  <a:pt x="5715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39" name="Text 37"/>
          <p:cNvSpPr/>
          <p:nvPr/>
        </p:nvSpPr>
        <p:spPr>
          <a:xfrm>
            <a:off x="6678613" y="3968753"/>
            <a:ext cx="333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-1.0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264400" y="3854453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Perfect Negative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264400" y="4083053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inverse relationship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94425" y="4778377"/>
            <a:ext cx="5616575" cy="1911350"/>
          </a:xfrm>
          <a:custGeom>
            <a:avLst/>
            <a:gdLst/>
            <a:ahLst/>
            <a:cxnLst/>
            <a:rect l="l" t="t" r="r" b="b"/>
            <a:pathLst>
              <a:path w="5616575" h="1911350">
                <a:moveTo>
                  <a:pt x="114299" y="0"/>
                </a:moveTo>
                <a:lnTo>
                  <a:pt x="5502276" y="0"/>
                </a:lnTo>
                <a:cubicBezTo>
                  <a:pt x="5565402" y="0"/>
                  <a:pt x="5616575" y="51173"/>
                  <a:pt x="5616575" y="114299"/>
                </a:cubicBezTo>
                <a:lnTo>
                  <a:pt x="5616575" y="1797051"/>
                </a:lnTo>
                <a:cubicBezTo>
                  <a:pt x="5616575" y="1860177"/>
                  <a:pt x="5565402" y="1911350"/>
                  <a:pt x="5502276" y="1911350"/>
                </a:cubicBezTo>
                <a:lnTo>
                  <a:pt x="114299" y="1911350"/>
                </a:lnTo>
                <a:cubicBezTo>
                  <a:pt x="51173" y="1911350"/>
                  <a:pt x="0" y="1860177"/>
                  <a:pt x="0" y="1797051"/>
                </a:cubicBezTo>
                <a:lnTo>
                  <a:pt x="0" y="114299"/>
                </a:lnTo>
                <a:cubicBezTo>
                  <a:pt x="0" y="51216"/>
                  <a:pt x="51216" y="0"/>
                  <a:pt x="114299" y="0"/>
                </a:cubicBezTo>
                <a:close/>
              </a:path>
            </a:pathLst>
          </a:custGeom>
          <a:solidFill>
            <a:srgbClr val="5F6B7A">
              <a:alpha val="5098"/>
            </a:srgbClr>
          </a:solidFill>
          <a:ln w="8467">
            <a:solidFill>
              <a:srgbClr val="5F6B7A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435725" y="5010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C9A86A"/>
          </a:solidFill>
          <a:ln/>
        </p:spPr>
      </p:sp>
      <p:sp>
        <p:nvSpPr>
          <p:cNvPr id="44" name="Text 42"/>
          <p:cNvSpPr/>
          <p:nvPr/>
        </p:nvSpPr>
        <p:spPr>
          <a:xfrm>
            <a:off x="6740525" y="4972050"/>
            <a:ext cx="1914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Practical Applications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388100" y="535305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48438" y="5353050"/>
            <a:ext cx="4257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 Selection: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Remove highly correlated redundant features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88100" y="5657850"/>
            <a:ext cx="190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77707" y="5657850"/>
            <a:ext cx="4067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Multicollinearity Detection: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Identify problematic feature pairs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88100" y="5962650"/>
            <a:ext cx="190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81676" y="5962650"/>
            <a:ext cx="3648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Interpretation: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Understand feature relationships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88100" y="6267450"/>
            <a:ext cx="190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8B7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77608" y="6267450"/>
            <a:ext cx="2895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Exploration: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Discover hidden patterns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Classification Using Python</dc:title>
  <dc:subject>Machine Learning Classification Using Python</dc:subject>
  <dc:creator>Kimi</dc:creator>
  <cp:lastModifiedBy>Kimi</cp:lastModifiedBy>
  <cp:revision>1</cp:revision>
  <dcterms:created xsi:type="dcterms:W3CDTF">2026-02-07T07:42:45Z</dcterms:created>
  <dcterms:modified xsi:type="dcterms:W3CDTF">2026-02-07T07:42:45Z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{"Label":"Machine Learning Classification Using Python","ContentProducer":"001191110108MACG2KBH8F10000","ProduceID":"19c3706b-cce2-8735-8000-000075d47598","ReservedCode1":"","ContentPropagator":"001191110108MACG2KBH8F20000","PropagateID":"19c3706b-cce2-8735-8000-000075d47598","ReservedCode2":""}</vt:lpwstr>
  </property>
</Properties>
</file>